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0"/>
  </p:notesMasterIdLst>
  <p:sldIdLst>
    <p:sldId id="278" r:id="rId2"/>
    <p:sldId id="305" r:id="rId3"/>
    <p:sldId id="306" r:id="rId4"/>
    <p:sldId id="307" r:id="rId5"/>
    <p:sldId id="308" r:id="rId6"/>
    <p:sldId id="310" r:id="rId7"/>
    <p:sldId id="311" r:id="rId8"/>
    <p:sldId id="286" r:id="rId9"/>
    <p:sldId id="277" r:id="rId10"/>
    <p:sldId id="257" r:id="rId11"/>
    <p:sldId id="288" r:id="rId12"/>
    <p:sldId id="284" r:id="rId13"/>
    <p:sldId id="294" r:id="rId14"/>
    <p:sldId id="261" r:id="rId15"/>
    <p:sldId id="293" r:id="rId16"/>
    <p:sldId id="263" r:id="rId17"/>
    <p:sldId id="265" r:id="rId18"/>
    <p:sldId id="276" r:id="rId19"/>
    <p:sldId id="262" r:id="rId20"/>
    <p:sldId id="300" r:id="rId21"/>
    <p:sldId id="303" r:id="rId22"/>
    <p:sldId id="301" r:id="rId23"/>
    <p:sldId id="267" r:id="rId24"/>
    <p:sldId id="292" r:id="rId25"/>
    <p:sldId id="269" r:id="rId26"/>
    <p:sldId id="298" r:id="rId27"/>
    <p:sldId id="297" r:id="rId28"/>
    <p:sldId id="271" r:id="rId29"/>
    <p:sldId id="291" r:id="rId30"/>
    <p:sldId id="290" r:id="rId31"/>
    <p:sldId id="273" r:id="rId32"/>
    <p:sldId id="274" r:id="rId33"/>
    <p:sldId id="272" r:id="rId34"/>
    <p:sldId id="275" r:id="rId35"/>
    <p:sldId id="268" r:id="rId36"/>
    <p:sldId id="266" r:id="rId37"/>
    <p:sldId id="304" r:id="rId38"/>
    <p:sldId id="258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Patterson" initials="JP" lastIdx="4" clrIdx="0">
    <p:extLst>
      <p:ext uri="{19B8F6BF-5375-455C-9EA6-DF929625EA0E}">
        <p15:presenceInfo xmlns:p15="http://schemas.microsoft.com/office/powerpoint/2012/main" userId="300f3e08f10bb8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0096FF"/>
    <a:srgbClr val="A5A5A5"/>
    <a:srgbClr val="FFC000"/>
    <a:srgbClr val="4472C4"/>
    <a:srgbClr val="927D7C"/>
    <a:srgbClr val="262626"/>
    <a:srgbClr val="134263"/>
    <a:srgbClr val="631413"/>
    <a:srgbClr val="B2B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85342" autoAdjust="0"/>
  </p:normalViewPr>
  <p:slideViewPr>
    <p:cSldViewPr snapToGrid="0">
      <p:cViewPr varScale="1">
        <p:scale>
          <a:sx n="150" d="100"/>
          <a:sy n="150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>
                <a:solidFill>
                  <a:schemeClr val="bg2"/>
                </a:solidFill>
              </a:rPr>
              <a:t>My Team</a:t>
            </a:r>
          </a:p>
        </c:rich>
      </c:tx>
      <c:layout>
        <c:manualLayout>
          <c:xMode val="edge"/>
          <c:yMode val="edge"/>
          <c:x val="0.4282304379921260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Designer</c:v>
                </c:pt>
                <c:pt idx="1">
                  <c:v>ABAP Developer</c:v>
                </c:pt>
                <c:pt idx="2">
                  <c:v>Gateway Developer</c:v>
                </c:pt>
                <c:pt idx="3">
                  <c:v>UI5 Developer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7C-43F2-A5D8-CD08DCE878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Designer</c:v>
                </c:pt>
                <c:pt idx="1">
                  <c:v>ABAP Developer</c:v>
                </c:pt>
                <c:pt idx="2">
                  <c:v>Gateway Developer</c:v>
                </c:pt>
                <c:pt idx="3">
                  <c:v>UI5 Developer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3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7C-43F2-A5D8-CD08DCE878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Backend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Designer</c:v>
                </c:pt>
                <c:pt idx="1">
                  <c:v>ABAP Developer</c:v>
                </c:pt>
                <c:pt idx="2">
                  <c:v>Gateway Developer</c:v>
                </c:pt>
                <c:pt idx="3">
                  <c:v>UI5 Developer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4.5</c:v>
                </c:pt>
                <c:pt idx="2">
                  <c:v>3.5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7C-43F2-A5D8-CD08DCE878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Business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Designer</c:v>
                </c:pt>
                <c:pt idx="1">
                  <c:v>ABAP Developer</c:v>
                </c:pt>
                <c:pt idx="2">
                  <c:v>Gateway Developer</c:v>
                </c:pt>
                <c:pt idx="3">
                  <c:v>UI5 Developer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07C-43F2-A5D8-CD08DCE87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5048320"/>
        <c:axId val="615051272"/>
      </c:barChart>
      <c:catAx>
        <c:axId val="61504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051272"/>
        <c:crosses val="autoZero"/>
        <c:auto val="1"/>
        <c:lblAlgn val="ctr"/>
        <c:lblOffset val="100"/>
        <c:noMultiLvlLbl val="0"/>
      </c:catAx>
      <c:valAx>
        <c:axId val="615051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04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660CB-484D-4D23-9F63-C552CFE40647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697699B4-007E-485E-8FB5-FB8957659E58}">
      <dgm:prSet phldrT="[Text]" custT="1"/>
      <dgm:spPr>
        <a:solidFill>
          <a:srgbClr val="A5A5A5"/>
        </a:solidFill>
        <a:ln>
          <a:solidFill>
            <a:schemeClr val="lt1">
              <a:hueOff val="0"/>
              <a:satOff val="0"/>
              <a:lumOff val="0"/>
              <a:alpha val="99000"/>
            </a:schemeClr>
          </a:solidFill>
        </a:ln>
      </dgm:spPr>
      <dgm:t>
        <a:bodyPr/>
        <a:lstStyle/>
        <a:p>
          <a:pPr algn="ctr"/>
          <a:r>
            <a:rPr lang="en-US" sz="2400" dirty="0">
              <a:solidFill>
                <a:schemeClr val="bg1"/>
              </a:solidFill>
            </a:rPr>
            <a:t>Fiori </a:t>
          </a:r>
        </a:p>
        <a:p>
          <a:pPr algn="ctr"/>
          <a:r>
            <a:rPr lang="en-US" sz="2400" dirty="0">
              <a:solidFill>
                <a:schemeClr val="bg1"/>
              </a:solidFill>
            </a:rPr>
            <a:t>Elements</a:t>
          </a:r>
        </a:p>
      </dgm:t>
    </dgm:pt>
    <dgm:pt modelId="{DAAA4A93-7D71-49C4-8B03-3823DD6AFF66}" type="parTrans" cxnId="{64778427-76FE-4EAC-8577-6D9C312D50A2}">
      <dgm:prSet/>
      <dgm:spPr/>
      <dgm:t>
        <a:bodyPr/>
        <a:lstStyle/>
        <a:p>
          <a:endParaRPr lang="en-US"/>
        </a:p>
      </dgm:t>
    </dgm:pt>
    <dgm:pt modelId="{7021E86E-2AD9-4B93-BD62-B02FBE552581}" type="sibTrans" cxnId="{64778427-76FE-4EAC-8577-6D9C312D50A2}">
      <dgm:prSet/>
      <dgm:spPr/>
      <dgm:t>
        <a:bodyPr/>
        <a:lstStyle/>
        <a:p>
          <a:endParaRPr lang="en-US"/>
        </a:p>
      </dgm:t>
    </dgm:pt>
    <dgm:pt modelId="{6A93189B-F8A7-41AA-8608-94DC2C3D16D2}">
      <dgm:prSet phldrT="[Text]" custT="1"/>
      <dgm:spPr>
        <a:solidFill>
          <a:srgbClr val="B2B209"/>
        </a:solidFill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Fiori Elements + Breakouts</a:t>
          </a:r>
        </a:p>
      </dgm:t>
    </dgm:pt>
    <dgm:pt modelId="{2E6EFEE3-143E-4421-B5A9-7D2EA3E93037}" type="parTrans" cxnId="{F5C59971-4417-4263-877C-0FB98EB41586}">
      <dgm:prSet/>
      <dgm:spPr/>
      <dgm:t>
        <a:bodyPr/>
        <a:lstStyle/>
        <a:p>
          <a:endParaRPr lang="en-US"/>
        </a:p>
      </dgm:t>
    </dgm:pt>
    <dgm:pt modelId="{BF710B47-41BE-48F0-BF2D-3CAE32253281}" type="sibTrans" cxnId="{F5C59971-4417-4263-877C-0FB98EB41586}">
      <dgm:prSet/>
      <dgm:spPr/>
      <dgm:t>
        <a:bodyPr/>
        <a:lstStyle/>
        <a:p>
          <a:endParaRPr lang="en-US"/>
        </a:p>
      </dgm:t>
    </dgm:pt>
    <dgm:pt modelId="{306CD128-AA90-4401-B2B1-047BC4D746BB}">
      <dgm:prSet phldrT="[Text]" custT="1"/>
      <dgm:spPr>
        <a:solidFill>
          <a:srgbClr val="4472C4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Freestyle SAPUI5 apps</a:t>
          </a:r>
        </a:p>
      </dgm:t>
    </dgm:pt>
    <dgm:pt modelId="{A5A6A60B-951E-4A70-87B4-EB073F82D892}" type="parTrans" cxnId="{392E733B-1364-440F-BB6B-4F3F1232FB95}">
      <dgm:prSet/>
      <dgm:spPr/>
      <dgm:t>
        <a:bodyPr/>
        <a:lstStyle/>
        <a:p>
          <a:endParaRPr lang="en-US"/>
        </a:p>
      </dgm:t>
    </dgm:pt>
    <dgm:pt modelId="{7DEC636F-D1BC-4DA4-8D83-4E79C30BC626}" type="sibTrans" cxnId="{392E733B-1364-440F-BB6B-4F3F1232FB95}">
      <dgm:prSet/>
      <dgm:spPr/>
      <dgm:t>
        <a:bodyPr/>
        <a:lstStyle/>
        <a:p>
          <a:endParaRPr lang="en-US"/>
        </a:p>
      </dgm:t>
    </dgm:pt>
    <dgm:pt modelId="{792B460A-99A9-4F8C-93B7-0DD410907807}" type="pres">
      <dgm:prSet presAssocID="{070660CB-484D-4D23-9F63-C552CFE40647}" presName="Name0" presStyleCnt="0">
        <dgm:presLayoutVars>
          <dgm:dir/>
          <dgm:animLvl val="lvl"/>
          <dgm:resizeHandles val="exact"/>
        </dgm:presLayoutVars>
      </dgm:prSet>
      <dgm:spPr/>
    </dgm:pt>
    <dgm:pt modelId="{97A9FB07-96EC-4130-B2ED-F17BFE65C5DE}" type="pres">
      <dgm:prSet presAssocID="{697699B4-007E-485E-8FB5-FB8957659E58}" presName="Name8" presStyleCnt="0"/>
      <dgm:spPr/>
    </dgm:pt>
    <dgm:pt modelId="{C59AE893-8284-4EDB-A309-A5EB27184DAF}" type="pres">
      <dgm:prSet presAssocID="{697699B4-007E-485E-8FB5-FB8957659E58}" presName="level" presStyleLbl="node1" presStyleIdx="0" presStyleCnt="3" custScaleY="89916" custLinFactNeighborX="27" custLinFactNeighborY="-1482">
        <dgm:presLayoutVars>
          <dgm:chMax val="1"/>
          <dgm:bulletEnabled val="1"/>
        </dgm:presLayoutVars>
      </dgm:prSet>
      <dgm:spPr/>
    </dgm:pt>
    <dgm:pt modelId="{D0FF34D1-0128-4A2A-A5C9-75FA3F9980CA}" type="pres">
      <dgm:prSet presAssocID="{697699B4-007E-485E-8FB5-FB8957659E5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100D7B8-119D-4776-A898-4D4D8A7379ED}" type="pres">
      <dgm:prSet presAssocID="{6A93189B-F8A7-41AA-8608-94DC2C3D16D2}" presName="Name8" presStyleCnt="0"/>
      <dgm:spPr/>
    </dgm:pt>
    <dgm:pt modelId="{183EE30B-9B6E-475A-8819-D43501C5AFF7}" type="pres">
      <dgm:prSet presAssocID="{6A93189B-F8A7-41AA-8608-94DC2C3D16D2}" presName="level" presStyleLbl="node1" presStyleIdx="1" presStyleCnt="3" custScaleY="60669">
        <dgm:presLayoutVars>
          <dgm:chMax val="1"/>
          <dgm:bulletEnabled val="1"/>
        </dgm:presLayoutVars>
      </dgm:prSet>
      <dgm:spPr/>
    </dgm:pt>
    <dgm:pt modelId="{C1858F8B-0810-4309-9942-E45D9CAD2232}" type="pres">
      <dgm:prSet presAssocID="{6A93189B-F8A7-41AA-8608-94DC2C3D16D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1E94720-99E9-4609-9F5F-09228A4AA99A}" type="pres">
      <dgm:prSet presAssocID="{306CD128-AA90-4401-B2B1-047BC4D746BB}" presName="Name8" presStyleCnt="0"/>
      <dgm:spPr/>
    </dgm:pt>
    <dgm:pt modelId="{C09BCEF2-3232-4F85-8F85-EB30957D6314}" type="pres">
      <dgm:prSet presAssocID="{306CD128-AA90-4401-B2B1-047BC4D746BB}" presName="level" presStyleLbl="node1" presStyleIdx="2" presStyleCnt="3" custScaleY="59796" custLinFactNeighborX="113">
        <dgm:presLayoutVars>
          <dgm:chMax val="1"/>
          <dgm:bulletEnabled val="1"/>
        </dgm:presLayoutVars>
      </dgm:prSet>
      <dgm:spPr/>
    </dgm:pt>
    <dgm:pt modelId="{CD9A0779-FEC6-4953-A29C-FDEA8E3F1511}" type="pres">
      <dgm:prSet presAssocID="{306CD128-AA90-4401-B2B1-047BC4D746B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D770209-D95A-4E0D-BADC-30AD4F7C38A4}" type="presOf" srcId="{6A93189B-F8A7-41AA-8608-94DC2C3D16D2}" destId="{183EE30B-9B6E-475A-8819-D43501C5AFF7}" srcOrd="0" destOrd="0" presId="urn:microsoft.com/office/officeart/2005/8/layout/pyramid1"/>
    <dgm:cxn modelId="{FDF91A0B-7926-46E7-BF6F-9CF5EB332B49}" type="presOf" srcId="{306CD128-AA90-4401-B2B1-047BC4D746BB}" destId="{C09BCEF2-3232-4F85-8F85-EB30957D6314}" srcOrd="0" destOrd="0" presId="urn:microsoft.com/office/officeart/2005/8/layout/pyramid1"/>
    <dgm:cxn modelId="{3F10AA1B-D493-491C-8D86-58438042CC69}" type="presOf" srcId="{306CD128-AA90-4401-B2B1-047BC4D746BB}" destId="{CD9A0779-FEC6-4953-A29C-FDEA8E3F1511}" srcOrd="1" destOrd="0" presId="urn:microsoft.com/office/officeart/2005/8/layout/pyramid1"/>
    <dgm:cxn modelId="{64778427-76FE-4EAC-8577-6D9C312D50A2}" srcId="{070660CB-484D-4D23-9F63-C552CFE40647}" destId="{697699B4-007E-485E-8FB5-FB8957659E58}" srcOrd="0" destOrd="0" parTransId="{DAAA4A93-7D71-49C4-8B03-3823DD6AFF66}" sibTransId="{7021E86E-2AD9-4B93-BD62-B02FBE552581}"/>
    <dgm:cxn modelId="{DF86DF38-80CB-4367-8447-09254737F829}" type="presOf" srcId="{6A93189B-F8A7-41AA-8608-94DC2C3D16D2}" destId="{C1858F8B-0810-4309-9942-E45D9CAD2232}" srcOrd="1" destOrd="0" presId="urn:microsoft.com/office/officeart/2005/8/layout/pyramid1"/>
    <dgm:cxn modelId="{392E733B-1364-440F-BB6B-4F3F1232FB95}" srcId="{070660CB-484D-4D23-9F63-C552CFE40647}" destId="{306CD128-AA90-4401-B2B1-047BC4D746BB}" srcOrd="2" destOrd="0" parTransId="{A5A6A60B-951E-4A70-87B4-EB073F82D892}" sibTransId="{7DEC636F-D1BC-4DA4-8D83-4E79C30BC626}"/>
    <dgm:cxn modelId="{F5C59971-4417-4263-877C-0FB98EB41586}" srcId="{070660CB-484D-4D23-9F63-C552CFE40647}" destId="{6A93189B-F8A7-41AA-8608-94DC2C3D16D2}" srcOrd="1" destOrd="0" parTransId="{2E6EFEE3-143E-4421-B5A9-7D2EA3E93037}" sibTransId="{BF710B47-41BE-48F0-BF2D-3CAE32253281}"/>
    <dgm:cxn modelId="{93D5E575-5230-4475-B9F0-BFF350D63EE0}" type="presOf" srcId="{697699B4-007E-485E-8FB5-FB8957659E58}" destId="{D0FF34D1-0128-4A2A-A5C9-75FA3F9980CA}" srcOrd="1" destOrd="0" presId="urn:microsoft.com/office/officeart/2005/8/layout/pyramid1"/>
    <dgm:cxn modelId="{E8C591AB-FAEB-4C61-8468-7C4A6C121D7A}" type="presOf" srcId="{070660CB-484D-4D23-9F63-C552CFE40647}" destId="{792B460A-99A9-4F8C-93B7-0DD410907807}" srcOrd="0" destOrd="0" presId="urn:microsoft.com/office/officeart/2005/8/layout/pyramid1"/>
    <dgm:cxn modelId="{003CB0D6-46B8-4165-AA11-579B4F5981BC}" type="presOf" srcId="{697699B4-007E-485E-8FB5-FB8957659E58}" destId="{C59AE893-8284-4EDB-A309-A5EB27184DAF}" srcOrd="0" destOrd="0" presId="urn:microsoft.com/office/officeart/2005/8/layout/pyramid1"/>
    <dgm:cxn modelId="{3C5E68E2-1D9C-4DEE-9F3C-D47360D0B17B}" type="presParOf" srcId="{792B460A-99A9-4F8C-93B7-0DD410907807}" destId="{97A9FB07-96EC-4130-B2ED-F17BFE65C5DE}" srcOrd="0" destOrd="0" presId="urn:microsoft.com/office/officeart/2005/8/layout/pyramid1"/>
    <dgm:cxn modelId="{D0361905-6E82-4C16-BEFD-B9EAA0ED61A3}" type="presParOf" srcId="{97A9FB07-96EC-4130-B2ED-F17BFE65C5DE}" destId="{C59AE893-8284-4EDB-A309-A5EB27184DAF}" srcOrd="0" destOrd="0" presId="urn:microsoft.com/office/officeart/2005/8/layout/pyramid1"/>
    <dgm:cxn modelId="{A1865AA6-F6E9-4608-9694-692B3E9431DF}" type="presParOf" srcId="{97A9FB07-96EC-4130-B2ED-F17BFE65C5DE}" destId="{D0FF34D1-0128-4A2A-A5C9-75FA3F9980CA}" srcOrd="1" destOrd="0" presId="urn:microsoft.com/office/officeart/2005/8/layout/pyramid1"/>
    <dgm:cxn modelId="{294A5289-6415-4B4B-B66F-C4EB7813187F}" type="presParOf" srcId="{792B460A-99A9-4F8C-93B7-0DD410907807}" destId="{2100D7B8-119D-4776-A898-4D4D8A7379ED}" srcOrd="1" destOrd="0" presId="urn:microsoft.com/office/officeart/2005/8/layout/pyramid1"/>
    <dgm:cxn modelId="{585D3798-6317-4E5B-AEB7-AA2A170F6107}" type="presParOf" srcId="{2100D7B8-119D-4776-A898-4D4D8A7379ED}" destId="{183EE30B-9B6E-475A-8819-D43501C5AFF7}" srcOrd="0" destOrd="0" presId="urn:microsoft.com/office/officeart/2005/8/layout/pyramid1"/>
    <dgm:cxn modelId="{619F3150-481E-40EF-B23A-D774A2DF5DBC}" type="presParOf" srcId="{2100D7B8-119D-4776-A898-4D4D8A7379ED}" destId="{C1858F8B-0810-4309-9942-E45D9CAD2232}" srcOrd="1" destOrd="0" presId="urn:microsoft.com/office/officeart/2005/8/layout/pyramid1"/>
    <dgm:cxn modelId="{AEE1DD0B-5A95-4FD7-B4FC-F26A6CCD0A73}" type="presParOf" srcId="{792B460A-99A9-4F8C-93B7-0DD410907807}" destId="{31E94720-99E9-4609-9F5F-09228A4AA99A}" srcOrd="2" destOrd="0" presId="urn:microsoft.com/office/officeart/2005/8/layout/pyramid1"/>
    <dgm:cxn modelId="{F48C5F46-CD01-408A-9492-623510249424}" type="presParOf" srcId="{31E94720-99E9-4609-9F5F-09228A4AA99A}" destId="{C09BCEF2-3232-4F85-8F85-EB30957D6314}" srcOrd="0" destOrd="0" presId="urn:microsoft.com/office/officeart/2005/8/layout/pyramid1"/>
    <dgm:cxn modelId="{689D97F0-AC21-4E04-8AAF-86E46A487C1A}" type="presParOf" srcId="{31E94720-99E9-4609-9F5F-09228A4AA99A}" destId="{CD9A0779-FEC6-4953-A29C-FDEA8E3F1511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6FCCC8-8600-4963-92EC-471548DB8BA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12E9E3A1-F457-4777-9D8B-FD449D3B405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Via CDS Annotation @</a:t>
          </a:r>
          <a:r>
            <a:rPr lang="en-US" dirty="0" err="1"/>
            <a:t>OData.publish</a:t>
          </a:r>
          <a:endParaRPr lang="en-US" dirty="0"/>
        </a:p>
      </dgm:t>
    </dgm:pt>
    <dgm:pt modelId="{CE922C4A-E94D-4346-B9DF-421309A098A1}" type="parTrans" cxnId="{AE6F6FD7-9E1B-4B87-9A8A-DDC9D6EB32E7}">
      <dgm:prSet/>
      <dgm:spPr/>
      <dgm:t>
        <a:bodyPr/>
        <a:lstStyle/>
        <a:p>
          <a:endParaRPr lang="en-US"/>
        </a:p>
      </dgm:t>
    </dgm:pt>
    <dgm:pt modelId="{4B2A33F6-DC3F-494F-BDD9-8E385F56A947}" type="sibTrans" cxnId="{AE6F6FD7-9E1B-4B87-9A8A-DDC9D6EB32E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119554E-ACAA-4BEC-B9FE-2B55911B6EFB}">
      <dgm:prSet/>
      <dgm:spPr/>
      <dgm:t>
        <a:bodyPr/>
        <a:lstStyle/>
        <a:p>
          <a:r>
            <a:rPr lang="en-US" dirty="0"/>
            <a:t>Via SEGW using CDS Referenced Data Source</a:t>
          </a:r>
        </a:p>
      </dgm:t>
    </dgm:pt>
    <dgm:pt modelId="{53F0B89D-6704-41CB-983E-64BE9282A255}" type="parTrans" cxnId="{722A5875-457B-42B1-8802-B72B74CDF53A}">
      <dgm:prSet/>
      <dgm:spPr/>
      <dgm:t>
        <a:bodyPr/>
        <a:lstStyle/>
        <a:p>
          <a:endParaRPr lang="en-US"/>
        </a:p>
      </dgm:t>
    </dgm:pt>
    <dgm:pt modelId="{F34D8F7C-29E8-4A95-B4B2-03740F0404D6}" type="sibTrans" cxnId="{722A5875-457B-42B1-8802-B72B74CDF53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AC38186-AB1C-4439-98C6-EB4F203B708D}">
      <dgm:prSet/>
      <dgm:spPr/>
      <dgm:t>
        <a:bodyPr/>
        <a:lstStyle/>
        <a:p>
          <a:r>
            <a:rPr lang="en-US" dirty="0"/>
            <a:t>Via SEGW using Mapped Data Source</a:t>
          </a:r>
        </a:p>
      </dgm:t>
    </dgm:pt>
    <dgm:pt modelId="{BB02E32B-8F37-495C-96DA-B7F8CBD42C41}" type="parTrans" cxnId="{A887F3D2-BFDD-43A2-8285-F75E8249A67E}">
      <dgm:prSet/>
      <dgm:spPr/>
      <dgm:t>
        <a:bodyPr/>
        <a:lstStyle/>
        <a:p>
          <a:endParaRPr lang="en-US"/>
        </a:p>
      </dgm:t>
    </dgm:pt>
    <dgm:pt modelId="{E36DF171-C78D-4963-9811-8F9E0DD28B0E}" type="sibTrans" cxnId="{A887F3D2-BFDD-43A2-8285-F75E8249A67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56333F8-E7C2-4708-8423-5874695282E1}" type="pres">
      <dgm:prSet presAssocID="{A96FCCC8-8600-4963-92EC-471548DB8BAE}" presName="Name0" presStyleCnt="0">
        <dgm:presLayoutVars>
          <dgm:animLvl val="lvl"/>
          <dgm:resizeHandles val="exact"/>
        </dgm:presLayoutVars>
      </dgm:prSet>
      <dgm:spPr/>
    </dgm:pt>
    <dgm:pt modelId="{E91B51CA-4D5C-4298-A035-4E5C71D0FFB8}" type="pres">
      <dgm:prSet presAssocID="{12E9E3A1-F457-4777-9D8B-FD449D3B4053}" presName="compositeNode" presStyleCnt="0">
        <dgm:presLayoutVars>
          <dgm:bulletEnabled val="1"/>
        </dgm:presLayoutVars>
      </dgm:prSet>
      <dgm:spPr/>
    </dgm:pt>
    <dgm:pt modelId="{B9B7AB4D-A5E1-476A-AD51-7E63DC97BDA5}" type="pres">
      <dgm:prSet presAssocID="{12E9E3A1-F457-4777-9D8B-FD449D3B4053}" presName="bgRect" presStyleLbl="bgAccFollowNode1" presStyleIdx="0" presStyleCnt="3"/>
      <dgm:spPr/>
    </dgm:pt>
    <dgm:pt modelId="{F6C98C4D-2BB0-4B67-A126-58892865D7F4}" type="pres">
      <dgm:prSet presAssocID="{4B2A33F6-DC3F-494F-BDD9-8E385F56A947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223D243-2C6F-4C52-B41C-42E52700825B}" type="pres">
      <dgm:prSet presAssocID="{12E9E3A1-F457-4777-9D8B-FD449D3B4053}" presName="bottomLine" presStyleLbl="alignNode1" presStyleIdx="1" presStyleCnt="6">
        <dgm:presLayoutVars/>
      </dgm:prSet>
      <dgm:spPr/>
    </dgm:pt>
    <dgm:pt modelId="{85DF9D85-28CA-457F-8077-41B75C4EED3F}" type="pres">
      <dgm:prSet presAssocID="{12E9E3A1-F457-4777-9D8B-FD449D3B4053}" presName="nodeText" presStyleLbl="bgAccFollowNode1" presStyleIdx="0" presStyleCnt="3">
        <dgm:presLayoutVars>
          <dgm:bulletEnabled val="1"/>
        </dgm:presLayoutVars>
      </dgm:prSet>
      <dgm:spPr/>
    </dgm:pt>
    <dgm:pt modelId="{F1AFAC4B-3AA9-4CC4-B5A1-6C8BACF06389}" type="pres">
      <dgm:prSet presAssocID="{4B2A33F6-DC3F-494F-BDD9-8E385F56A947}" presName="sibTrans" presStyleCnt="0"/>
      <dgm:spPr/>
    </dgm:pt>
    <dgm:pt modelId="{F6F955BC-4481-4A57-82A5-BFF2DBB6CFFD}" type="pres">
      <dgm:prSet presAssocID="{7119554E-ACAA-4BEC-B9FE-2B55911B6EFB}" presName="compositeNode" presStyleCnt="0">
        <dgm:presLayoutVars>
          <dgm:bulletEnabled val="1"/>
        </dgm:presLayoutVars>
      </dgm:prSet>
      <dgm:spPr/>
    </dgm:pt>
    <dgm:pt modelId="{EE12502E-7C16-4D79-934C-2B51827A9A04}" type="pres">
      <dgm:prSet presAssocID="{7119554E-ACAA-4BEC-B9FE-2B55911B6EFB}" presName="bgRect" presStyleLbl="bgAccFollowNode1" presStyleIdx="1" presStyleCnt="3"/>
      <dgm:spPr/>
    </dgm:pt>
    <dgm:pt modelId="{C9B47362-A895-450A-9BE8-C6929003E982}" type="pres">
      <dgm:prSet presAssocID="{F34D8F7C-29E8-4A95-B4B2-03740F0404D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4A29063-651B-4F4A-836F-8173FC8FA46F}" type="pres">
      <dgm:prSet presAssocID="{7119554E-ACAA-4BEC-B9FE-2B55911B6EFB}" presName="bottomLine" presStyleLbl="alignNode1" presStyleIdx="3" presStyleCnt="6">
        <dgm:presLayoutVars/>
      </dgm:prSet>
      <dgm:spPr/>
    </dgm:pt>
    <dgm:pt modelId="{3E5DD02D-1508-48F4-B0F9-3E47109ED62D}" type="pres">
      <dgm:prSet presAssocID="{7119554E-ACAA-4BEC-B9FE-2B55911B6EFB}" presName="nodeText" presStyleLbl="bgAccFollowNode1" presStyleIdx="1" presStyleCnt="3">
        <dgm:presLayoutVars>
          <dgm:bulletEnabled val="1"/>
        </dgm:presLayoutVars>
      </dgm:prSet>
      <dgm:spPr/>
    </dgm:pt>
    <dgm:pt modelId="{772535AE-4E87-4028-BDC5-26A36C953AD2}" type="pres">
      <dgm:prSet presAssocID="{F34D8F7C-29E8-4A95-B4B2-03740F0404D6}" presName="sibTrans" presStyleCnt="0"/>
      <dgm:spPr/>
    </dgm:pt>
    <dgm:pt modelId="{E641B28C-4A1A-4264-A4B3-372EDC573E5F}" type="pres">
      <dgm:prSet presAssocID="{FAC38186-AB1C-4439-98C6-EB4F203B708D}" presName="compositeNode" presStyleCnt="0">
        <dgm:presLayoutVars>
          <dgm:bulletEnabled val="1"/>
        </dgm:presLayoutVars>
      </dgm:prSet>
      <dgm:spPr/>
    </dgm:pt>
    <dgm:pt modelId="{DE723972-B912-4472-BFD9-A70DA2349281}" type="pres">
      <dgm:prSet presAssocID="{FAC38186-AB1C-4439-98C6-EB4F203B708D}" presName="bgRect" presStyleLbl="bgAccFollowNode1" presStyleIdx="2" presStyleCnt="3"/>
      <dgm:spPr/>
    </dgm:pt>
    <dgm:pt modelId="{DD5BD14B-177C-499B-A2F0-F614DBDA2014}" type="pres">
      <dgm:prSet presAssocID="{E36DF171-C78D-4963-9811-8F9E0DD28B0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EDC25D0-875F-4F01-8B0F-F2E634F3CE5A}" type="pres">
      <dgm:prSet presAssocID="{FAC38186-AB1C-4439-98C6-EB4F203B708D}" presName="bottomLine" presStyleLbl="alignNode1" presStyleIdx="5" presStyleCnt="6">
        <dgm:presLayoutVars/>
      </dgm:prSet>
      <dgm:spPr/>
    </dgm:pt>
    <dgm:pt modelId="{A398B7B6-7915-4849-A58A-4613072FAF1B}" type="pres">
      <dgm:prSet presAssocID="{FAC38186-AB1C-4439-98C6-EB4F203B708D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8EABF10-0E27-43E2-81A7-2C91EE7DC67E}" type="presOf" srcId="{12E9E3A1-F457-4777-9D8B-FD449D3B4053}" destId="{B9B7AB4D-A5E1-476A-AD51-7E63DC97BDA5}" srcOrd="0" destOrd="0" presId="urn:microsoft.com/office/officeart/2016/7/layout/BasicLinearProcessNumbered"/>
    <dgm:cxn modelId="{BD8D9E20-AC99-41C9-8F2F-A15A115F2399}" type="presOf" srcId="{E36DF171-C78D-4963-9811-8F9E0DD28B0E}" destId="{DD5BD14B-177C-499B-A2F0-F614DBDA2014}" srcOrd="0" destOrd="0" presId="urn:microsoft.com/office/officeart/2016/7/layout/BasicLinearProcessNumbered"/>
    <dgm:cxn modelId="{5DC7952A-43F6-4DB7-995F-DDA7540399C5}" type="presOf" srcId="{7119554E-ACAA-4BEC-B9FE-2B55911B6EFB}" destId="{3E5DD02D-1508-48F4-B0F9-3E47109ED62D}" srcOrd="1" destOrd="0" presId="urn:microsoft.com/office/officeart/2016/7/layout/BasicLinearProcessNumbered"/>
    <dgm:cxn modelId="{1C5C322C-7E6F-4020-88D9-B05A7A1189F3}" type="presOf" srcId="{7119554E-ACAA-4BEC-B9FE-2B55911B6EFB}" destId="{EE12502E-7C16-4D79-934C-2B51827A9A04}" srcOrd="0" destOrd="0" presId="urn:microsoft.com/office/officeart/2016/7/layout/BasicLinearProcessNumbered"/>
    <dgm:cxn modelId="{C83E2D3F-FCF8-4539-9D50-31C68422CBDF}" type="presOf" srcId="{4B2A33F6-DC3F-494F-BDD9-8E385F56A947}" destId="{F6C98C4D-2BB0-4B67-A126-58892865D7F4}" srcOrd="0" destOrd="0" presId="urn:microsoft.com/office/officeart/2016/7/layout/BasicLinearProcessNumbered"/>
    <dgm:cxn modelId="{11BC8840-1207-45F9-B086-65E8AEC339A6}" type="presOf" srcId="{FAC38186-AB1C-4439-98C6-EB4F203B708D}" destId="{DE723972-B912-4472-BFD9-A70DA2349281}" srcOrd="0" destOrd="0" presId="urn:microsoft.com/office/officeart/2016/7/layout/BasicLinearProcessNumbered"/>
    <dgm:cxn modelId="{DD56E842-C0A2-4065-8017-3FBECC16746C}" type="presOf" srcId="{F34D8F7C-29E8-4A95-B4B2-03740F0404D6}" destId="{C9B47362-A895-450A-9BE8-C6929003E982}" srcOrd="0" destOrd="0" presId="urn:microsoft.com/office/officeart/2016/7/layout/BasicLinearProcessNumbered"/>
    <dgm:cxn modelId="{722A5875-457B-42B1-8802-B72B74CDF53A}" srcId="{A96FCCC8-8600-4963-92EC-471548DB8BAE}" destId="{7119554E-ACAA-4BEC-B9FE-2B55911B6EFB}" srcOrd="1" destOrd="0" parTransId="{53F0B89D-6704-41CB-983E-64BE9282A255}" sibTransId="{F34D8F7C-29E8-4A95-B4B2-03740F0404D6}"/>
    <dgm:cxn modelId="{23E380C4-2710-44CF-89B8-4E3587F54F46}" type="presOf" srcId="{A96FCCC8-8600-4963-92EC-471548DB8BAE}" destId="{356333F8-E7C2-4708-8423-5874695282E1}" srcOrd="0" destOrd="0" presId="urn:microsoft.com/office/officeart/2016/7/layout/BasicLinearProcessNumbered"/>
    <dgm:cxn modelId="{CE4BE1C7-C4DB-4460-B7C1-1809E0620BC6}" type="presOf" srcId="{FAC38186-AB1C-4439-98C6-EB4F203B708D}" destId="{A398B7B6-7915-4849-A58A-4613072FAF1B}" srcOrd="1" destOrd="0" presId="urn:microsoft.com/office/officeart/2016/7/layout/BasicLinearProcessNumbered"/>
    <dgm:cxn modelId="{A887F3D2-BFDD-43A2-8285-F75E8249A67E}" srcId="{A96FCCC8-8600-4963-92EC-471548DB8BAE}" destId="{FAC38186-AB1C-4439-98C6-EB4F203B708D}" srcOrd="2" destOrd="0" parTransId="{BB02E32B-8F37-495C-96DA-B7F8CBD42C41}" sibTransId="{E36DF171-C78D-4963-9811-8F9E0DD28B0E}"/>
    <dgm:cxn modelId="{AE6F6FD7-9E1B-4B87-9A8A-DDC9D6EB32E7}" srcId="{A96FCCC8-8600-4963-92EC-471548DB8BAE}" destId="{12E9E3A1-F457-4777-9D8B-FD449D3B4053}" srcOrd="0" destOrd="0" parTransId="{CE922C4A-E94D-4346-B9DF-421309A098A1}" sibTransId="{4B2A33F6-DC3F-494F-BDD9-8E385F56A947}"/>
    <dgm:cxn modelId="{B0E7FAFF-3595-4B0E-A445-CA832177A2DB}" type="presOf" srcId="{12E9E3A1-F457-4777-9D8B-FD449D3B4053}" destId="{85DF9D85-28CA-457F-8077-41B75C4EED3F}" srcOrd="1" destOrd="0" presId="urn:microsoft.com/office/officeart/2016/7/layout/BasicLinearProcessNumbered"/>
    <dgm:cxn modelId="{CB743EC7-F5CC-46C2-8D1D-58E3A1831829}" type="presParOf" srcId="{356333F8-E7C2-4708-8423-5874695282E1}" destId="{E91B51CA-4D5C-4298-A035-4E5C71D0FFB8}" srcOrd="0" destOrd="0" presId="urn:microsoft.com/office/officeart/2016/7/layout/BasicLinearProcessNumbered"/>
    <dgm:cxn modelId="{8B913974-1143-4A4F-9567-1CE8EC3C94CE}" type="presParOf" srcId="{E91B51CA-4D5C-4298-A035-4E5C71D0FFB8}" destId="{B9B7AB4D-A5E1-476A-AD51-7E63DC97BDA5}" srcOrd="0" destOrd="0" presId="urn:microsoft.com/office/officeart/2016/7/layout/BasicLinearProcessNumbered"/>
    <dgm:cxn modelId="{7D442394-79E6-490D-9B28-F5CC305F9242}" type="presParOf" srcId="{E91B51CA-4D5C-4298-A035-4E5C71D0FFB8}" destId="{F6C98C4D-2BB0-4B67-A126-58892865D7F4}" srcOrd="1" destOrd="0" presId="urn:microsoft.com/office/officeart/2016/7/layout/BasicLinearProcessNumbered"/>
    <dgm:cxn modelId="{FF846202-EDFE-4776-9A42-CA8D323E0BBC}" type="presParOf" srcId="{E91B51CA-4D5C-4298-A035-4E5C71D0FFB8}" destId="{D223D243-2C6F-4C52-B41C-42E52700825B}" srcOrd="2" destOrd="0" presId="urn:microsoft.com/office/officeart/2016/7/layout/BasicLinearProcessNumbered"/>
    <dgm:cxn modelId="{A340E656-FA45-480B-AA0A-EB0D354A96AE}" type="presParOf" srcId="{E91B51CA-4D5C-4298-A035-4E5C71D0FFB8}" destId="{85DF9D85-28CA-457F-8077-41B75C4EED3F}" srcOrd="3" destOrd="0" presId="urn:microsoft.com/office/officeart/2016/7/layout/BasicLinearProcessNumbered"/>
    <dgm:cxn modelId="{57669007-E4B1-4CF4-BD10-1F7A6AC30811}" type="presParOf" srcId="{356333F8-E7C2-4708-8423-5874695282E1}" destId="{F1AFAC4B-3AA9-4CC4-B5A1-6C8BACF06389}" srcOrd="1" destOrd="0" presId="urn:microsoft.com/office/officeart/2016/7/layout/BasicLinearProcessNumbered"/>
    <dgm:cxn modelId="{195D9F27-8AAD-494F-8CB5-030F15278FF5}" type="presParOf" srcId="{356333F8-E7C2-4708-8423-5874695282E1}" destId="{F6F955BC-4481-4A57-82A5-BFF2DBB6CFFD}" srcOrd="2" destOrd="0" presId="urn:microsoft.com/office/officeart/2016/7/layout/BasicLinearProcessNumbered"/>
    <dgm:cxn modelId="{F8784CDA-BB8F-457D-A3EE-0D8FCEDC02AA}" type="presParOf" srcId="{F6F955BC-4481-4A57-82A5-BFF2DBB6CFFD}" destId="{EE12502E-7C16-4D79-934C-2B51827A9A04}" srcOrd="0" destOrd="0" presId="urn:microsoft.com/office/officeart/2016/7/layout/BasicLinearProcessNumbered"/>
    <dgm:cxn modelId="{A80A522D-350B-403D-93BC-0D223EDF5E5B}" type="presParOf" srcId="{F6F955BC-4481-4A57-82A5-BFF2DBB6CFFD}" destId="{C9B47362-A895-450A-9BE8-C6929003E982}" srcOrd="1" destOrd="0" presId="urn:microsoft.com/office/officeart/2016/7/layout/BasicLinearProcessNumbered"/>
    <dgm:cxn modelId="{B1FDBBF0-5FEB-47DE-9558-3DF3DF388736}" type="presParOf" srcId="{F6F955BC-4481-4A57-82A5-BFF2DBB6CFFD}" destId="{74A29063-651B-4F4A-836F-8173FC8FA46F}" srcOrd="2" destOrd="0" presId="urn:microsoft.com/office/officeart/2016/7/layout/BasicLinearProcessNumbered"/>
    <dgm:cxn modelId="{B362FC42-0BEE-40E1-8A94-D39F46EDC6D4}" type="presParOf" srcId="{F6F955BC-4481-4A57-82A5-BFF2DBB6CFFD}" destId="{3E5DD02D-1508-48F4-B0F9-3E47109ED62D}" srcOrd="3" destOrd="0" presId="urn:microsoft.com/office/officeart/2016/7/layout/BasicLinearProcessNumbered"/>
    <dgm:cxn modelId="{B249E84A-8AA9-487B-AF33-8571A3D5A771}" type="presParOf" srcId="{356333F8-E7C2-4708-8423-5874695282E1}" destId="{772535AE-4E87-4028-BDC5-26A36C953AD2}" srcOrd="3" destOrd="0" presId="urn:microsoft.com/office/officeart/2016/7/layout/BasicLinearProcessNumbered"/>
    <dgm:cxn modelId="{D92576F8-561F-4C4F-87B6-C13AD0271AC6}" type="presParOf" srcId="{356333F8-E7C2-4708-8423-5874695282E1}" destId="{E641B28C-4A1A-4264-A4B3-372EDC573E5F}" srcOrd="4" destOrd="0" presId="urn:microsoft.com/office/officeart/2016/7/layout/BasicLinearProcessNumbered"/>
    <dgm:cxn modelId="{1ABE91A6-FC0D-44DE-AE26-F6C1A8ECB4E9}" type="presParOf" srcId="{E641B28C-4A1A-4264-A4B3-372EDC573E5F}" destId="{DE723972-B912-4472-BFD9-A70DA2349281}" srcOrd="0" destOrd="0" presId="urn:microsoft.com/office/officeart/2016/7/layout/BasicLinearProcessNumbered"/>
    <dgm:cxn modelId="{0BE08630-276C-4113-B66B-E76D79434B9C}" type="presParOf" srcId="{E641B28C-4A1A-4264-A4B3-372EDC573E5F}" destId="{DD5BD14B-177C-499B-A2F0-F614DBDA2014}" srcOrd="1" destOrd="0" presId="urn:microsoft.com/office/officeart/2016/7/layout/BasicLinearProcessNumbered"/>
    <dgm:cxn modelId="{EBAA805D-529F-4CCB-9537-866016F590C2}" type="presParOf" srcId="{E641B28C-4A1A-4264-A4B3-372EDC573E5F}" destId="{AEDC25D0-875F-4F01-8B0F-F2E634F3CE5A}" srcOrd="2" destOrd="0" presId="urn:microsoft.com/office/officeart/2016/7/layout/BasicLinearProcessNumbered"/>
    <dgm:cxn modelId="{E9110504-8FEC-43A6-8F40-8C0F749B83C4}" type="presParOf" srcId="{E641B28C-4A1A-4264-A4B3-372EDC573E5F}" destId="{A398B7B6-7915-4849-A58A-4613072FAF1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AE893-8284-4EDB-A309-A5EB27184DAF}">
      <dsp:nvSpPr>
        <dsp:cNvPr id="0" name=""/>
        <dsp:cNvSpPr/>
      </dsp:nvSpPr>
      <dsp:spPr>
        <a:xfrm>
          <a:off x="1587054" y="0"/>
          <a:ext cx="2368224" cy="1624264"/>
        </a:xfrm>
        <a:prstGeom prst="trapezoid">
          <a:avLst>
            <a:gd name="adj" fmla="val 72901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 val="99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Fiori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Elements</a:t>
          </a:r>
        </a:p>
      </dsp:txBody>
      <dsp:txXfrm>
        <a:off x="1587054" y="0"/>
        <a:ext cx="2368224" cy="1624264"/>
      </dsp:txXfrm>
    </dsp:sp>
    <dsp:sp modelId="{183EE30B-9B6E-475A-8819-D43501C5AFF7}">
      <dsp:nvSpPr>
        <dsp:cNvPr id="0" name=""/>
        <dsp:cNvSpPr/>
      </dsp:nvSpPr>
      <dsp:spPr>
        <a:xfrm>
          <a:off x="787459" y="1624264"/>
          <a:ext cx="3966135" cy="1095939"/>
        </a:xfrm>
        <a:prstGeom prst="trapezoid">
          <a:avLst>
            <a:gd name="adj" fmla="val 72901"/>
          </a:avLst>
        </a:prstGeom>
        <a:solidFill>
          <a:srgbClr val="B2B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Fiori Elements + Breakouts</a:t>
          </a:r>
        </a:p>
      </dsp:txBody>
      <dsp:txXfrm>
        <a:off x="1481532" y="1624264"/>
        <a:ext cx="2577988" cy="1095939"/>
      </dsp:txXfrm>
    </dsp:sp>
    <dsp:sp modelId="{C09BCEF2-3232-4F85-8F85-EB30957D6314}">
      <dsp:nvSpPr>
        <dsp:cNvPr id="0" name=""/>
        <dsp:cNvSpPr/>
      </dsp:nvSpPr>
      <dsp:spPr>
        <a:xfrm>
          <a:off x="0" y="2720204"/>
          <a:ext cx="5541054" cy="1080169"/>
        </a:xfrm>
        <a:prstGeom prst="trapezoid">
          <a:avLst>
            <a:gd name="adj" fmla="val 72901"/>
          </a:avLst>
        </a:prstGeom>
        <a:solidFill>
          <a:srgbClr val="4472C4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Freestyle SAPUI5 apps</a:t>
          </a:r>
        </a:p>
      </dsp:txBody>
      <dsp:txXfrm>
        <a:off x="969684" y="2720204"/>
        <a:ext cx="3601685" cy="10801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7AB4D-A5E1-476A-AD51-7E63DC97BDA5}">
      <dsp:nvSpPr>
        <dsp:cNvPr id="0" name=""/>
        <dsp:cNvSpPr/>
      </dsp:nvSpPr>
      <dsp:spPr>
        <a:xfrm>
          <a:off x="0" y="0"/>
          <a:ext cx="2464593" cy="326350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Via CDS Annotation @</a:t>
          </a:r>
          <a:r>
            <a:rPr lang="en-US" sz="2400" kern="1200" dirty="0" err="1"/>
            <a:t>OData.publish</a:t>
          </a:r>
          <a:endParaRPr lang="en-US" sz="2400" kern="1200" dirty="0"/>
        </a:p>
      </dsp:txBody>
      <dsp:txXfrm>
        <a:off x="0" y="1240131"/>
        <a:ext cx="2464593" cy="1958102"/>
      </dsp:txXfrm>
    </dsp:sp>
    <dsp:sp modelId="{F6C98C4D-2BB0-4B67-A126-58892865D7F4}">
      <dsp:nvSpPr>
        <dsp:cNvPr id="0" name=""/>
        <dsp:cNvSpPr/>
      </dsp:nvSpPr>
      <dsp:spPr>
        <a:xfrm>
          <a:off x="742771" y="326350"/>
          <a:ext cx="979051" cy="9790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1" tIns="12700" rIns="76331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</a:t>
          </a:r>
        </a:p>
      </dsp:txBody>
      <dsp:txXfrm>
        <a:off x="886150" y="469729"/>
        <a:ext cx="692293" cy="692293"/>
      </dsp:txXfrm>
    </dsp:sp>
    <dsp:sp modelId="{D223D243-2C6F-4C52-B41C-42E52700825B}">
      <dsp:nvSpPr>
        <dsp:cNvPr id="0" name=""/>
        <dsp:cNvSpPr/>
      </dsp:nvSpPr>
      <dsp:spPr>
        <a:xfrm>
          <a:off x="0" y="326343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2502E-7C16-4D79-934C-2B51827A9A04}">
      <dsp:nvSpPr>
        <dsp:cNvPr id="0" name=""/>
        <dsp:cNvSpPr/>
      </dsp:nvSpPr>
      <dsp:spPr>
        <a:xfrm>
          <a:off x="2711053" y="0"/>
          <a:ext cx="2464593" cy="3263504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Via SEGW using CDS Referenced Data Source</a:t>
          </a:r>
        </a:p>
      </dsp:txBody>
      <dsp:txXfrm>
        <a:off x="2711053" y="1240131"/>
        <a:ext cx="2464593" cy="1958102"/>
      </dsp:txXfrm>
    </dsp:sp>
    <dsp:sp modelId="{C9B47362-A895-450A-9BE8-C6929003E982}">
      <dsp:nvSpPr>
        <dsp:cNvPr id="0" name=""/>
        <dsp:cNvSpPr/>
      </dsp:nvSpPr>
      <dsp:spPr>
        <a:xfrm>
          <a:off x="3453824" y="326350"/>
          <a:ext cx="979051" cy="9790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1" tIns="12700" rIns="76331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2</a:t>
          </a:r>
        </a:p>
      </dsp:txBody>
      <dsp:txXfrm>
        <a:off x="3597203" y="469729"/>
        <a:ext cx="692293" cy="692293"/>
      </dsp:txXfrm>
    </dsp:sp>
    <dsp:sp modelId="{74A29063-651B-4F4A-836F-8173FC8FA46F}">
      <dsp:nvSpPr>
        <dsp:cNvPr id="0" name=""/>
        <dsp:cNvSpPr/>
      </dsp:nvSpPr>
      <dsp:spPr>
        <a:xfrm>
          <a:off x="2711053" y="326343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23972-B912-4472-BFD9-A70DA2349281}">
      <dsp:nvSpPr>
        <dsp:cNvPr id="0" name=""/>
        <dsp:cNvSpPr/>
      </dsp:nvSpPr>
      <dsp:spPr>
        <a:xfrm>
          <a:off x="5422106" y="0"/>
          <a:ext cx="2464593" cy="3263504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Via SEGW using Mapped Data Source</a:t>
          </a:r>
        </a:p>
      </dsp:txBody>
      <dsp:txXfrm>
        <a:off x="5422106" y="1240131"/>
        <a:ext cx="2464593" cy="1958102"/>
      </dsp:txXfrm>
    </dsp:sp>
    <dsp:sp modelId="{DD5BD14B-177C-499B-A2F0-F614DBDA2014}">
      <dsp:nvSpPr>
        <dsp:cNvPr id="0" name=""/>
        <dsp:cNvSpPr/>
      </dsp:nvSpPr>
      <dsp:spPr>
        <a:xfrm>
          <a:off x="6164877" y="326350"/>
          <a:ext cx="979051" cy="9790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1" tIns="12700" rIns="76331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3</a:t>
          </a:r>
        </a:p>
      </dsp:txBody>
      <dsp:txXfrm>
        <a:off x="6308256" y="469729"/>
        <a:ext cx="692293" cy="692293"/>
      </dsp:txXfrm>
    </dsp:sp>
    <dsp:sp modelId="{AEDC25D0-875F-4F01-8B0F-F2E634F3CE5A}">
      <dsp:nvSpPr>
        <dsp:cNvPr id="0" name=""/>
        <dsp:cNvSpPr/>
      </dsp:nvSpPr>
      <dsp:spPr>
        <a:xfrm>
          <a:off x="5422106" y="3263432"/>
          <a:ext cx="246459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1T01:04:08.9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0,'0'3,"3"2,5-1,7 5,4 2,5-1,2-3,0-2,-2-2,-1 2,-2 3,-1 0,-1-1,0 1,0 0,-1-3,1 0,-1-3,1-1,3 0,1 2,0 1,-1 0,-1-1,3-1,3-1,0 0,2-1,0 0,-3 0,-1-1,0 1,3 0,-1 0,0 0,-3 0,-2 0,-2 0,3 0,3 0,1 0,-1 0,1 0,3 0,-1 0,-2 0,4 0,3 0,-1 0,1 0,-3 0,-4 0,1 0,-1 0,0 0,3 0,-1 0,-2 0,1 0,1 0,7 0,2 0,2 0,1 0,-1 0,-1 0,0 0,-4 0,-1 0,-4 0,-3 0,-3 0,-3 0,2 0,0 0,-1 0,0 0,-2 0,0 0,2 0,1 0,3 0,1 0,-2 0,-2 0,-1 0,-2 0,0 0,-1 0,-1 0,4 0,1 0,-1 0,0 0,-1 0,0 0,-2 0,0 0,0 0,3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1T01:04:24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1 228,'0'3,"0"5,3 0,4 0,5-3,6-1,6-2,3-1,0 0,1-2,0 1,-2 0,1-1,-1 1,1 3,0 1,1 4,0-1,-3-1,2-1,-1-2,1-1,3-1,3-1,2 0,-2 0,3-1,-1 1,-1 0,1 0,-2-1,-1 1,1 4,-2 0,0 0,1-1,1 0,3-2,-3 0,-4-1,1 0,0 0,-1 0,-2 0,-3 0,1-4,0 0,-2 0,5 1,2 0,-6-1,-2-1,-3-3,-1 0,0 2,0 2,0 1,0 1,3-2,2 0,0 0,-1-2,-1 0,3 0,-1 3,1 0,-2 2,-1 0,-1 1,-1-3,0-1,0 0,0-2,-1-4,1 1,0 1,-1 2,1 2,0 2,0 1,-1-2,1-1,0 0,0 1,0 1,0 1,6 0,8 1,6 0,8-3,16-1,16-9,8-3,11 1,2 4,9 3,3 4,0 1,-5 3,-8 0,-8 0,-10 1,-10 0,-9-1,-10 1,-7-1,-5 0,1 0,3 0,6 0,5 0,5 0,-4 0,2 0,0 0,-1 0,7 0,2 0,5 0,8 0,-5 0,-4 0,-5 0,-4 0,-5 0,-10 0,-6 0,-3 0,-2 0,6 0,6 0,4 0,3 0,6 0,1 0,1 0,5 3,1 4,-1 5,-6-1,-7 2,0-1,1-4,-3-2,0-3,-3-1,3-1,-1-2,-3 1,1 6,0 2,3-1,-2 3,-3-1,-6-2,-7-3,-5-1,0 2,3 0,3-1,4-1,5-1,-1-1,-2-1,-5 0,-5 0,-5 0,-3 0,-3 0,2-1,1 1,8 0,6 0,3 0,1 0,-3 0,-5 0,-2 0,-2 0,-4 0,-3 0,-1 0,2 0,0 0,-1 0,-1-3,3-1,0 0,0 0,-2 2,2 1,4 0,6-3,4 0,2 0,-3-2,-4 0,1-3,5 1,6 1,4 2,0 3,2 0,2 1,-2-2,-4-4,1-4,-2 0,1-2,-2-1,2 1,-4 3,0 0,0 2,-2-1,-2 1,-3-1,-5 0,-5 3,-3 1,0 2,7 2,4 1,2 0,0 0,-5 1,0-1,0 0,2 0,2 0,1 1,7-1,3 0,6 0,1 0,-6 0,0-1,-3 1,-5 4,-7 0,-1 0,3-1,8 3,8-1,3 0,1-1,-1-2,-5 0,-4 5,-8 1,-2 0,-1-2,-3-1,0-2,1-2,-1-1,-3 0,0 0,0 3,-3 1,-1 0,-2-1,-2-1,4-1,-1 0,1-1,-1 0,-2 0,0 0,0 0,-1 0,0 0,-1 0,1 3,3 1,7 0,3-1,1 0,-1-2,0 0,-5 2,-4 5,0 0,6-1,1-1,-1-3,1-1,-2 6,-2 1,1-2,2 0,3-3,-2 2,2-1,-2 0,0-2,-2 2,1 1,-1-2,-2-1,-3-1,-2 0,3-2,-1 0,3 0,0 0,-2 0,0 0,0-1,1 1,-1 0,-2 0,2 0,3 0,1 0,-2 0,-2 0,-1 0,-3 0,0 0,-1 0,0 0,-1 0,1 0,-1 0,1 0,3 0,4 0,4-3,4-4,-2-2,-2 2,-3 1,-3 3,-3 0,-1 2,-2 1,-2-3,-12-1,-12 0,-5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1T01:04:28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1 133,'3'0,"7"0,9 0,4 0,5 0,0 0,0 0,0 0,-1 0,2 0,1 0,0 0,1 0,4 0,7 0,5 0,1 0,8-3,5-1,4 0,1-6,-1-1,-5 2,-10 1,-10 3,-6 2,2 2,-3 1,3 0,5 0,2 1,-1-1,0-3,2-1,0 0,-1 1,-1 1,1 0,0 2,2-1,1 1,-2 0,-9-3,-3-1,-4 0,-1 1,2 1,3 0,4 2,1-1,9 1,0 0,5 1,-3-1,-3 0,-6-3,-7-1,2 0,3 0,3 2,7 1,8 0,2-3,-3 0,-1 0,-7 1,-7 1,-7 1,-6 0,-2 1,3 0,2 0,3 0,0 0,-4 0,-2 0,-3 1,-2-1,-1 0,-1 0,-1 0,0 0,0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705E3-C27C-492C-BB99-E40D1FA8560F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FD653-5DDF-43C3-809D-46040F772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9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9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views (private) or basic views talk to the raw database tables</a:t>
            </a:r>
          </a:p>
          <a:p>
            <a:r>
              <a:rPr lang="en-US" dirty="0"/>
              <a:t>Consumption views (public) are views exposed as OData services, don’t talk direct to DB</a:t>
            </a:r>
          </a:p>
          <a:p>
            <a:r>
              <a:rPr lang="en-US" dirty="0"/>
              <a:t>Intermediate views are between Consumption and Basic 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1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4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6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 add custom filters, add parameters, </a:t>
            </a:r>
            <a:r>
              <a:rPr lang="en-US" dirty="0" err="1"/>
              <a:t>chagnd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1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82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FD653-5DDF-43C3-809D-46040F772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7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1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6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9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3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8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8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3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1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1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3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429E2-7704-4CE8-BC9C-FBC0F13EDB77}" type="datetimeFigureOut">
              <a:rPr lang="en-US" smtClean="0"/>
              <a:t>11/08/17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9EF2C-7AB0-4B2A-84B2-50A1E402A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3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haru__q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ennz.co.nz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customXml" Target="../ink/ink1.xml"/><Relationship Id="rId10" Type="http://schemas.openxmlformats.org/officeDocument/2006/relationships/image" Target="../media/image190.png"/><Relationship Id="rId4" Type="http://schemas.openxmlformats.org/officeDocument/2006/relationships/image" Target="../media/image20.png"/><Relationship Id="rId9" Type="http://schemas.openxmlformats.org/officeDocument/2006/relationships/customXml" Target="../ink/ink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test-resources/sap/suite/ui/generic/template/demokit/flpSandbox.html#Shell-home" TargetMode="External"/><Relationship Id="rId7" Type="http://schemas.openxmlformats.org/officeDocument/2006/relationships/hyperlink" Target="https://blogs.sap.com/2016/03/10/my-cds-view-self-study-tutorial-part-1-how-to-test-odata-service-generated-by-cds-view/" TargetMode="External"/><Relationship Id="rId2" Type="http://schemas.openxmlformats.org/officeDocument/2006/relationships/hyperlink" Target="https://github.com/jasper07/Teched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sap.com/2016/08/30/the-semantically-rich-data-model-an-abap-based-cds-views-example/" TargetMode="External"/><Relationship Id="rId5" Type="http://schemas.openxmlformats.org/officeDocument/2006/relationships/hyperlink" Target="https://help.sap.com/viewer/23969e5c00e1475283553381af0b1a12/7.5.8/en-US/90e409ebcbc74f35860cdbf2de89ad28.html" TargetMode="External"/><Relationship Id="rId4" Type="http://schemas.openxmlformats.org/officeDocument/2006/relationships/hyperlink" Target="https://help.sap.com/viewer/cc0c305d2fab47bd808adcad3ca7ee9d/7.5.6/en-US/ed2ed4e2cbc54ffdba3aead4f3a73640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benny_li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63D40C-C40B-4484-B943-C967364E4955}"/>
              </a:ext>
            </a:extLst>
          </p:cNvPr>
          <p:cNvSpPr/>
          <p:nvPr/>
        </p:nvSpPr>
        <p:spPr>
          <a:xfrm>
            <a:off x="0" y="1075896"/>
            <a:ext cx="9144000" cy="1905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cid:image003.png@01D2E5E7.136296C0">
            <a:extLst>
              <a:ext uri="{FF2B5EF4-FFF2-40B4-BE49-F238E27FC236}">
                <a16:creationId xmlns:a16="http://schemas.microsoft.com/office/drawing/2014/main" id="{6067FFC1-B9D3-429D-A78C-E3DAE3AA4D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E298-D4D8-4F06-A4B5-38C39F51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4103687"/>
            <a:ext cx="4762500" cy="885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60DF36-0A48-4669-B68B-DED0B013785B}"/>
              </a:ext>
            </a:extLst>
          </p:cNvPr>
          <p:cNvSpPr/>
          <p:nvPr/>
        </p:nvSpPr>
        <p:spPr>
          <a:xfrm>
            <a:off x="1" y="36394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John Patterson  |   @jasper_07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9EC26-FCC2-48A1-815F-048AD8810546}"/>
              </a:ext>
            </a:extLst>
          </p:cNvPr>
          <p:cNvSpPr txBox="1"/>
          <p:nvPr/>
        </p:nvSpPr>
        <p:spPr>
          <a:xfrm>
            <a:off x="-57150" y="1305172"/>
            <a:ext cx="9201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Ten tips from using the ABAP Programming Model for SAP Fiori on 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AnyDB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D9C7D-3312-474E-B73B-73786BE8DD77}"/>
              </a:ext>
            </a:extLst>
          </p:cNvPr>
          <p:cNvSpPr/>
          <p:nvPr/>
        </p:nvSpPr>
        <p:spPr>
          <a:xfrm>
            <a:off x="1" y="3141086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DX134</a:t>
            </a:r>
          </a:p>
        </p:txBody>
      </p:sp>
    </p:spTree>
    <p:extLst>
      <p:ext uri="{BB962C8B-B14F-4D97-AF65-F5344CB8AC3E}">
        <p14:creationId xmlns:p14="http://schemas.microsoft.com/office/powerpoint/2010/main" val="66719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5FD21966-D2C6-4789-8D68-CB15556383D6}"/>
              </a:ext>
            </a:extLst>
          </p:cNvPr>
          <p:cNvSpPr/>
          <p:nvPr/>
        </p:nvSpPr>
        <p:spPr>
          <a:xfrm>
            <a:off x="438451" y="4602232"/>
            <a:ext cx="6768168" cy="50624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Flexibility</a:t>
            </a: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7462153D-A036-476A-A377-F0C780A8C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72275"/>
              </p:ext>
            </p:extLst>
          </p:nvPr>
        </p:nvGraphicFramePr>
        <p:xfrm>
          <a:off x="987965" y="571328"/>
          <a:ext cx="5541054" cy="3800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Arrow: Up 17">
            <a:extLst>
              <a:ext uri="{FF2B5EF4-FFF2-40B4-BE49-F238E27FC236}">
                <a16:creationId xmlns:a16="http://schemas.microsoft.com/office/drawing/2014/main" id="{30B8CCC6-2ABD-4023-A830-23C5FAD64913}"/>
              </a:ext>
            </a:extLst>
          </p:cNvPr>
          <p:cNvSpPr/>
          <p:nvPr/>
        </p:nvSpPr>
        <p:spPr>
          <a:xfrm>
            <a:off x="107272" y="126608"/>
            <a:ext cx="581025" cy="4852609"/>
          </a:xfrm>
          <a:prstGeom prst="upArrow">
            <a:avLst/>
          </a:prstGeom>
          <a:ln>
            <a:solidFill>
              <a:schemeClr val="bg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lvl="0" algn="ctr"/>
            <a:r>
              <a:rPr lang="en-US" dirty="0"/>
              <a:t>Efficiency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F0AE1CB-98EF-4C13-A8E5-D2EDD98A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017" y="24936"/>
            <a:ext cx="7885581" cy="994031"/>
          </a:xfrm>
        </p:spPr>
        <p:txBody>
          <a:bodyPr>
            <a:norm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The Fiori Triangle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D7BD2-A04A-4042-AE6C-93378D1BBE78}"/>
              </a:ext>
            </a:extLst>
          </p:cNvPr>
          <p:cNvSpPr/>
          <p:nvPr/>
        </p:nvSpPr>
        <p:spPr>
          <a:xfrm flipV="1">
            <a:off x="438451" y="4733027"/>
            <a:ext cx="142573" cy="23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252449-AF68-469F-9B86-4EFEED9337D1}"/>
              </a:ext>
            </a:extLst>
          </p:cNvPr>
          <p:cNvSpPr txBox="1"/>
          <p:nvPr/>
        </p:nvSpPr>
        <p:spPr>
          <a:xfrm>
            <a:off x="3339978" y="151355"/>
            <a:ext cx="837028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Scope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F22931-7FC7-4FCB-9E4E-6AE222C07943}"/>
              </a:ext>
            </a:extLst>
          </p:cNvPr>
          <p:cNvSpPr/>
          <p:nvPr/>
        </p:nvSpPr>
        <p:spPr>
          <a:xfrm>
            <a:off x="532582" y="4351671"/>
            <a:ext cx="1166025" cy="378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Resources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8AC3C4-6E3C-4037-8A8E-BA64EEA8B121}"/>
              </a:ext>
            </a:extLst>
          </p:cNvPr>
          <p:cNvSpPr/>
          <p:nvPr/>
        </p:nvSpPr>
        <p:spPr>
          <a:xfrm>
            <a:off x="6196235" y="4371702"/>
            <a:ext cx="665568" cy="378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BB9CF4-A444-45CB-AE29-E556419D3BB7}"/>
              </a:ext>
            </a:extLst>
          </p:cNvPr>
          <p:cNvSpPr/>
          <p:nvPr/>
        </p:nvSpPr>
        <p:spPr>
          <a:xfrm>
            <a:off x="0" y="4692843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94780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8" descr="A close up of a rock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3" r="14008"/>
          <a:stretch/>
        </p:blipFill>
        <p:spPr>
          <a:xfrm>
            <a:off x="20" y="10"/>
            <a:ext cx="3479779" cy="5143490"/>
          </a:xfrm>
          <a:prstGeom prst="rect">
            <a:avLst/>
          </a:prstGeom>
        </p:spPr>
      </p:pic>
      <p:sp>
        <p:nvSpPr>
          <p:cNvPr id="30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9799" y="0"/>
            <a:ext cx="5664201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D16E7-2910-4FB7-8800-8E7DBDE9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55" y="273843"/>
            <a:ext cx="4629150" cy="1371600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idx="1"/>
          </p:nvPr>
        </p:nvSpPr>
        <p:spPr>
          <a:xfrm>
            <a:off x="3802455" y="1645443"/>
            <a:ext cx="4629150" cy="2990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CDS on </a:t>
            </a:r>
            <a:r>
              <a:rPr lang="en-US" sz="1800" dirty="0" err="1">
                <a:solidFill>
                  <a:schemeClr val="bg1"/>
                </a:solidFill>
                <a:latin typeface="+mj-lt"/>
              </a:rPr>
              <a:t>AnyDB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Performance issues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No Fuzzy search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Work arounds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Fiori Elements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Steeper than expected learning curve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bg2"/>
                </a:solidFill>
              </a:rPr>
              <a:t>WebIDE</a:t>
            </a:r>
            <a:r>
              <a:rPr lang="en-US" sz="1800" dirty="0">
                <a:solidFill>
                  <a:schemeClr val="bg2"/>
                </a:solidFill>
              </a:rPr>
              <a:t> wizard missing key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/>
                </a:solidFill>
              </a:rPr>
              <a:t>Breakouts very restricted Extension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FF616-14DB-45D3-9F09-1C1DC7D145DE}"/>
              </a:ext>
            </a:extLst>
          </p:cNvPr>
          <p:cNvSpPr/>
          <p:nvPr/>
        </p:nvSpPr>
        <p:spPr>
          <a:xfrm>
            <a:off x="-66060" y="4897279"/>
            <a:ext cx="40462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hlinkClick r:id="rId3"/>
              </a:rPr>
              <a:t>haru</a:t>
            </a:r>
            <a:r>
              <a:rPr lang="en-US" sz="1000" dirty="0">
                <a:hlinkClick r:id="rId3"/>
              </a:rPr>
              <a:t>__q</a:t>
            </a: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84AA7-BA31-495F-97B4-6DD1E822F003}"/>
              </a:ext>
            </a:extLst>
          </p:cNvPr>
          <p:cNvSpPr/>
          <p:nvPr/>
        </p:nvSpPr>
        <p:spPr>
          <a:xfrm>
            <a:off x="-66060" y="4712613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265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1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Get access to a system with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EA56B-094B-4000-ABFE-3E8D3151EBEE}"/>
              </a:ext>
            </a:extLst>
          </p:cNvPr>
          <p:cNvSpPr txBox="1"/>
          <p:nvPr/>
        </p:nvSpPr>
        <p:spPr>
          <a:xfrm>
            <a:off x="179977" y="1988397"/>
            <a:ext cx="8692018" cy="221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Working examples really reduce the learning curve</a:t>
            </a:r>
          </a:p>
          <a:p>
            <a:r>
              <a:rPr lang="en-US" sz="4000" dirty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2D6721-59DD-4A73-9EDE-848DFAA97250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45256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97144-4760-4B6C-AE90-27E043E3E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2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Start building up your own library of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D5FC-5A6F-4229-8500-1D8CE91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34" y="2470118"/>
            <a:ext cx="5911726" cy="2345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8B1F2E-56A9-4C36-B968-E20BF03B0621}"/>
              </a:ext>
            </a:extLst>
          </p:cNvPr>
          <p:cNvSpPr/>
          <p:nvPr/>
        </p:nvSpPr>
        <p:spPr>
          <a:xfrm>
            <a:off x="0" y="4810227"/>
            <a:ext cx="9079580" cy="251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u="sng" dirty="0" err="1">
                <a:solidFill>
                  <a:srgbClr val="6F6F6F"/>
                </a:solidFill>
                <a:latin typeface="acumin-pro"/>
                <a:hlinkClick r:id="rId3"/>
              </a:rPr>
              <a:t>GlenNZ</a:t>
            </a: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0A91E-AE31-411B-8253-7575463E2455}"/>
              </a:ext>
            </a:extLst>
          </p:cNvPr>
          <p:cNvSpPr/>
          <p:nvPr/>
        </p:nvSpPr>
        <p:spPr>
          <a:xfrm>
            <a:off x="0" y="4692843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62723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994963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68BEB23-1359-4AAE-894A-793A3FCA2529}"/>
              </a:ext>
            </a:extLst>
          </p:cNvPr>
          <p:cNvSpPr txBox="1"/>
          <p:nvPr/>
        </p:nvSpPr>
        <p:spPr>
          <a:xfrm>
            <a:off x="677333" y="4171057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8D51B-1C69-48BE-8D30-D787968F784F}"/>
              </a:ext>
            </a:extLst>
          </p:cNvPr>
          <p:cNvSpPr txBox="1"/>
          <p:nvPr/>
        </p:nvSpPr>
        <p:spPr>
          <a:xfrm>
            <a:off x="3352799" y="4171056"/>
            <a:ext cx="249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ENRICH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D6018-5E04-49F0-83B4-F58802F9260D}"/>
              </a:ext>
            </a:extLst>
          </p:cNvPr>
          <p:cNvSpPr txBox="1"/>
          <p:nvPr/>
        </p:nvSpPr>
        <p:spPr>
          <a:xfrm>
            <a:off x="6022763" y="4171055"/>
            <a:ext cx="249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ENHANCE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D4F22-D32B-482B-B5D7-5F73F98AF848}"/>
              </a:ext>
            </a:extLst>
          </p:cNvPr>
          <p:cNvSpPr txBox="1"/>
          <p:nvPr/>
        </p:nvSpPr>
        <p:spPr>
          <a:xfrm>
            <a:off x="1219201" y="131190"/>
            <a:ext cx="7924800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Generating OData Services</a:t>
            </a:r>
          </a:p>
        </p:txBody>
      </p:sp>
    </p:spTree>
    <p:extLst>
      <p:ext uri="{BB962C8B-B14F-4D97-AF65-F5344CB8AC3E}">
        <p14:creationId xmlns:p14="http://schemas.microsoft.com/office/powerpoint/2010/main" val="243667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3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When to use</a:t>
            </a:r>
          </a:p>
          <a:p>
            <a:pPr algn="r"/>
            <a:r>
              <a:rPr lang="en-US" sz="5401" dirty="0">
                <a:solidFill>
                  <a:schemeClr val="bg1"/>
                </a:solidFill>
              </a:rPr>
              <a:t>@</a:t>
            </a:r>
            <a:r>
              <a:rPr lang="en-US" sz="5401" dirty="0" err="1">
                <a:solidFill>
                  <a:schemeClr val="bg1"/>
                </a:solidFill>
              </a:rPr>
              <a:t>OData.publish</a:t>
            </a:r>
            <a:r>
              <a:rPr lang="en-US" sz="540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EBBCB-2AFE-4139-BC27-92D21081F01E}"/>
              </a:ext>
            </a:extLst>
          </p:cNvPr>
          <p:cNvSpPr txBox="1"/>
          <p:nvPr/>
        </p:nvSpPr>
        <p:spPr>
          <a:xfrm>
            <a:off x="179977" y="1988397"/>
            <a:ext cx="8692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Generates a single root entity with associations. Ideal for List Report and Object Page </a:t>
            </a:r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A79C9C-5BF7-42BF-A4C7-4452D17D9E84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81525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F3CDB92E-C2AD-4D9C-B7DB-EB34124D34D5}"/>
              </a:ext>
            </a:extLst>
          </p:cNvPr>
          <p:cNvSpPr/>
          <p:nvPr/>
        </p:nvSpPr>
        <p:spPr>
          <a:xfrm>
            <a:off x="234086" y="1384625"/>
            <a:ext cx="5566740" cy="3669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24612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4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54982" y="-72000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Structure CDS views like SAP</a:t>
            </a:r>
          </a:p>
        </p:txBody>
      </p: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AE572A28-0D6C-43DA-AB80-5971690E4EE0}"/>
              </a:ext>
            </a:extLst>
          </p:cNvPr>
          <p:cNvSpPr/>
          <p:nvPr/>
        </p:nvSpPr>
        <p:spPr>
          <a:xfrm>
            <a:off x="1820435" y="4461384"/>
            <a:ext cx="3854259" cy="412152"/>
          </a:xfrm>
          <a:prstGeom prst="flowChartTerminator">
            <a:avLst/>
          </a:prstGeom>
          <a:solidFill>
            <a:srgbClr val="009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F15ED2D-1479-40F2-A5E9-6623054DFB02}"/>
              </a:ext>
            </a:extLst>
          </p:cNvPr>
          <p:cNvSpPr/>
          <p:nvPr/>
        </p:nvSpPr>
        <p:spPr>
          <a:xfrm>
            <a:off x="307866" y="4337559"/>
            <a:ext cx="5402687" cy="616655"/>
          </a:xfrm>
          <a:prstGeom prst="rect">
            <a:avLst/>
          </a:prstGeom>
          <a:noFill/>
          <a:ln w="19050" cap="rnd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363B6C3-E395-4820-905A-F0A79AA79061}"/>
              </a:ext>
            </a:extLst>
          </p:cNvPr>
          <p:cNvSpPr/>
          <p:nvPr/>
        </p:nvSpPr>
        <p:spPr>
          <a:xfrm>
            <a:off x="292626" y="2627649"/>
            <a:ext cx="5399650" cy="1595875"/>
          </a:xfrm>
          <a:prstGeom prst="rect">
            <a:avLst/>
          </a:prstGeom>
          <a:noFill/>
          <a:ln w="19050" cap="rnd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6E023C-11DF-4A40-A145-2D2E94E91771}"/>
              </a:ext>
            </a:extLst>
          </p:cNvPr>
          <p:cNvSpPr/>
          <p:nvPr/>
        </p:nvSpPr>
        <p:spPr>
          <a:xfrm>
            <a:off x="307866" y="1457758"/>
            <a:ext cx="5399650" cy="507164"/>
          </a:xfrm>
          <a:prstGeom prst="rect">
            <a:avLst/>
          </a:prstGeom>
          <a:noFill/>
          <a:ln w="19050" cap="rnd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C32923-FFE7-4054-A9BE-54300539B034}"/>
              </a:ext>
            </a:extLst>
          </p:cNvPr>
          <p:cNvSpPr/>
          <p:nvPr/>
        </p:nvSpPr>
        <p:spPr>
          <a:xfrm>
            <a:off x="445010" y="1539520"/>
            <a:ext cx="5148868" cy="383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054295-4E99-4265-B6A6-EAA55256FC3D}"/>
              </a:ext>
            </a:extLst>
          </p:cNvPr>
          <p:cNvSpPr txBox="1"/>
          <p:nvPr/>
        </p:nvSpPr>
        <p:spPr>
          <a:xfrm>
            <a:off x="1888983" y="4459602"/>
            <a:ext cx="355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Tables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327562-0D6B-4A4A-8D7E-F3A258FECAC9}"/>
              </a:ext>
            </a:extLst>
          </p:cNvPr>
          <p:cNvCxnSpPr>
            <a:cxnSpLocks/>
          </p:cNvCxnSpPr>
          <p:nvPr/>
        </p:nvCxnSpPr>
        <p:spPr>
          <a:xfrm flipV="1">
            <a:off x="2032346" y="2852509"/>
            <a:ext cx="1121129" cy="1122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26F6655-DC96-415F-801E-E1F775D28215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2005676" y="3219271"/>
            <a:ext cx="1178279" cy="3615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09662E7-52D4-4AA4-B6BD-2903BEB8801D}"/>
              </a:ext>
            </a:extLst>
          </p:cNvPr>
          <p:cNvCxnSpPr>
            <a:cxnSpLocks/>
          </p:cNvCxnSpPr>
          <p:nvPr/>
        </p:nvCxnSpPr>
        <p:spPr>
          <a:xfrm flipV="1">
            <a:off x="1260360" y="1923240"/>
            <a:ext cx="0" cy="8470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7018FBB-F3DA-490B-95C0-87A881B89AD0}"/>
              </a:ext>
            </a:extLst>
          </p:cNvPr>
          <p:cNvSpPr/>
          <p:nvPr/>
        </p:nvSpPr>
        <p:spPr>
          <a:xfrm>
            <a:off x="342157" y="2185610"/>
            <a:ext cx="5322196" cy="219659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C93FAD-1D2D-434B-98FA-30C634BC9601}"/>
              </a:ext>
            </a:extLst>
          </p:cNvPr>
          <p:cNvSpPr/>
          <p:nvPr/>
        </p:nvSpPr>
        <p:spPr>
          <a:xfrm>
            <a:off x="429798" y="2772350"/>
            <a:ext cx="1602548" cy="626912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OData Service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37CF27-B906-4541-9566-036FA9BA8C5E}"/>
              </a:ext>
            </a:extLst>
          </p:cNvPr>
          <p:cNvSpPr/>
          <p:nvPr/>
        </p:nvSpPr>
        <p:spPr>
          <a:xfrm>
            <a:off x="3183955" y="2679788"/>
            <a:ext cx="2390873" cy="345442"/>
          </a:xfrm>
          <a:prstGeom prst="rect">
            <a:avLst/>
          </a:prstGeom>
          <a:solidFill>
            <a:srgbClr val="0096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Consumption Views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D44B927-7DC1-4317-A427-EB38379F39C6}"/>
              </a:ext>
            </a:extLst>
          </p:cNvPr>
          <p:cNvSpPr/>
          <p:nvPr/>
        </p:nvSpPr>
        <p:spPr>
          <a:xfrm>
            <a:off x="3183955" y="3411608"/>
            <a:ext cx="2390873" cy="338377"/>
          </a:xfrm>
          <a:prstGeom prst="rect">
            <a:avLst/>
          </a:prstGeom>
          <a:solidFill>
            <a:srgbClr val="0096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Views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ECFF22F-74FF-4466-86D0-286FD4989AF7}"/>
              </a:ext>
            </a:extLst>
          </p:cNvPr>
          <p:cNvSpPr/>
          <p:nvPr/>
        </p:nvSpPr>
        <p:spPr>
          <a:xfrm>
            <a:off x="3189064" y="3806870"/>
            <a:ext cx="2385764" cy="316496"/>
          </a:xfrm>
          <a:prstGeom prst="rect">
            <a:avLst/>
          </a:prstGeom>
          <a:solidFill>
            <a:srgbClr val="0096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Private Views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C2207-36F5-453B-B349-6154B284815A}"/>
              </a:ext>
            </a:extLst>
          </p:cNvPr>
          <p:cNvSpPr txBox="1"/>
          <p:nvPr/>
        </p:nvSpPr>
        <p:spPr>
          <a:xfrm>
            <a:off x="5750816" y="2665334"/>
            <a:ext cx="289995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Domain specific views</a:t>
            </a:r>
          </a:p>
          <a:p>
            <a:r>
              <a:rPr lang="en-US" sz="1000" dirty="0"/>
              <a:t>Help define end user layouts</a:t>
            </a:r>
          </a:p>
        </p:txBody>
      </p:sp>
      <p:sp>
        <p:nvSpPr>
          <p:cNvPr id="68" name="Content Placeholder 7">
            <a:extLst>
              <a:ext uri="{FF2B5EF4-FFF2-40B4-BE49-F238E27FC236}">
                <a16:creationId xmlns:a16="http://schemas.microsoft.com/office/drawing/2014/main" id="{B6F84569-E77A-428F-ABF8-8BC16C9A22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74135" y="3131569"/>
            <a:ext cx="287663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/>
              <a:t>Definition of core entities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/>
              <a:t>Simple projection of DB 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/>
              <a:t>Exposure of all business data</a:t>
            </a:r>
          </a:p>
        </p:txBody>
      </p:sp>
      <p:sp>
        <p:nvSpPr>
          <p:cNvPr id="69" name="Content Placeholder 7">
            <a:extLst>
              <a:ext uri="{FF2B5EF4-FFF2-40B4-BE49-F238E27FC236}">
                <a16:creationId xmlns:a16="http://schemas.microsoft.com/office/drawing/2014/main" id="{F6A154BA-4E30-481A-A027-82E277A6794D}"/>
              </a:ext>
            </a:extLst>
          </p:cNvPr>
          <p:cNvSpPr txBox="1">
            <a:spLocks/>
          </p:cNvSpPr>
          <p:nvPr/>
        </p:nvSpPr>
        <p:spPr>
          <a:xfrm>
            <a:off x="5774135" y="3749985"/>
            <a:ext cx="287663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/>
              <a:t>Technical helper views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/>
              <a:t>Not part of the public/external interface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C1D4-1D97-430F-B8F9-91B1DDD1B134}"/>
              </a:ext>
            </a:extLst>
          </p:cNvPr>
          <p:cNvCxnSpPr>
            <a:cxnSpLocks/>
            <a:stCxn id="67" idx="1"/>
            <a:endCxn id="64" idx="3"/>
          </p:cNvCxnSpPr>
          <p:nvPr/>
        </p:nvCxnSpPr>
        <p:spPr>
          <a:xfrm flipH="1" flipV="1">
            <a:off x="5574828" y="2852509"/>
            <a:ext cx="175988" cy="1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A433B0-61D0-4615-BE51-24AE2EAD078C}"/>
              </a:ext>
            </a:extLst>
          </p:cNvPr>
          <p:cNvCxnSpPr>
            <a:cxnSpLocks/>
            <a:stCxn id="68" idx="1"/>
            <a:endCxn id="65" idx="3"/>
          </p:cNvCxnSpPr>
          <p:nvPr/>
        </p:nvCxnSpPr>
        <p:spPr>
          <a:xfrm flipH="1">
            <a:off x="5574828" y="3408568"/>
            <a:ext cx="199307" cy="1722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8A4C3C-B695-4C89-A9A4-41505209DDF3}"/>
              </a:ext>
            </a:extLst>
          </p:cNvPr>
          <p:cNvCxnSpPr>
            <a:cxnSpLocks/>
            <a:stCxn id="69" idx="1"/>
            <a:endCxn id="66" idx="3"/>
          </p:cNvCxnSpPr>
          <p:nvPr/>
        </p:nvCxnSpPr>
        <p:spPr>
          <a:xfrm flipH="1">
            <a:off x="5574828" y="3950040"/>
            <a:ext cx="199307" cy="150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81B5F34-6747-4F6A-A6D6-0127AFA954A9}"/>
              </a:ext>
            </a:extLst>
          </p:cNvPr>
          <p:cNvSpPr txBox="1"/>
          <p:nvPr/>
        </p:nvSpPr>
        <p:spPr>
          <a:xfrm>
            <a:off x="631774" y="1527937"/>
            <a:ext cx="503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Fiori UI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01D244-0319-4925-A1BE-926B28406E3B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92521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72FDF-F335-474F-8850-301944C5D1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51790" y="1637458"/>
            <a:ext cx="5731510" cy="2242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5C62E6-4B9B-45C2-A809-7262077236DC}"/>
              </a:ext>
            </a:extLst>
          </p:cNvPr>
          <p:cNvSpPr txBox="1"/>
          <p:nvPr/>
        </p:nvSpPr>
        <p:spPr>
          <a:xfrm>
            <a:off x="126728" y="1401372"/>
            <a:ext cx="25883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Consumption View “C”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E38E15-7E0A-4B81-A506-CD7AFD1874C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715109" y="1586038"/>
            <a:ext cx="1154756" cy="497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0D16A9-B843-40FD-8A02-2D9AA1D49BD5}"/>
              </a:ext>
            </a:extLst>
          </p:cNvPr>
          <p:cNvSpPr txBox="1"/>
          <p:nvPr/>
        </p:nvSpPr>
        <p:spPr>
          <a:xfrm>
            <a:off x="126728" y="2680121"/>
            <a:ext cx="25883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Interface View “I”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3BABF1-FE53-4EB8-9363-DF9695F2377F}"/>
              </a:ext>
            </a:extLst>
          </p:cNvPr>
          <p:cNvCxnSpPr>
            <a:cxnSpLocks/>
          </p:cNvCxnSpPr>
          <p:nvPr/>
        </p:nvCxnSpPr>
        <p:spPr>
          <a:xfrm flipV="1">
            <a:off x="2730859" y="2380595"/>
            <a:ext cx="1328033" cy="51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0BE0E7-8C1B-4963-A032-AC45D00FCB9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715108" y="2268209"/>
            <a:ext cx="13280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8E686F-15B5-4C45-A33A-B64B9815BB1E}"/>
              </a:ext>
            </a:extLst>
          </p:cNvPr>
          <p:cNvSpPr txBox="1"/>
          <p:nvPr/>
        </p:nvSpPr>
        <p:spPr>
          <a:xfrm>
            <a:off x="126727" y="3349696"/>
            <a:ext cx="25883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 table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91004F-73B0-4A1D-8935-AA0BF240D83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715108" y="2751274"/>
            <a:ext cx="1627154" cy="78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BB7427-D7CD-47A2-B3EF-410FAA0706BC}"/>
              </a:ext>
            </a:extLst>
          </p:cNvPr>
          <p:cNvSpPr txBox="1"/>
          <p:nvPr/>
        </p:nvSpPr>
        <p:spPr>
          <a:xfrm>
            <a:off x="126727" y="2083543"/>
            <a:ext cx="25883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Private View “P”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31514-F847-4800-B7E1-BEFEB69E1E03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Views on Views</a:t>
            </a:r>
          </a:p>
        </p:txBody>
      </p:sp>
    </p:spTree>
    <p:extLst>
      <p:ext uri="{BB962C8B-B14F-4D97-AF65-F5344CB8AC3E}">
        <p14:creationId xmlns:p14="http://schemas.microsoft.com/office/powerpoint/2010/main" val="232767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5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Open SQL vs Native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54037-68B0-49BF-B0B2-433E8FA520A7}"/>
              </a:ext>
            </a:extLst>
          </p:cNvPr>
          <p:cNvSpPr txBox="1"/>
          <p:nvPr/>
        </p:nvSpPr>
        <p:spPr>
          <a:xfrm>
            <a:off x="179977" y="1988397"/>
            <a:ext cx="8692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Analyze how CDS on HANA works to bridge the gaps in </a:t>
            </a:r>
            <a:r>
              <a:rPr lang="en-US" sz="4000" dirty="0" err="1">
                <a:solidFill>
                  <a:schemeClr val="bg1"/>
                </a:solidFill>
              </a:rPr>
              <a:t>AnyDB</a:t>
            </a:r>
            <a:r>
              <a:rPr lang="en-US" sz="4000" dirty="0">
                <a:solidFill>
                  <a:schemeClr val="bg1"/>
                </a:solidFill>
              </a:rPr>
              <a:t>  </a:t>
            </a:r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84148-BA0E-4736-A1ED-A3471A8C15DE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51758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09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Fiori adoption</a:t>
            </a:r>
          </a:p>
        </p:txBody>
      </p:sp>
    </p:spTree>
    <p:extLst>
      <p:ext uri="{BB962C8B-B14F-4D97-AF65-F5344CB8AC3E}">
        <p14:creationId xmlns:p14="http://schemas.microsoft.com/office/powerpoint/2010/main" val="81778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708857-21DA-4D8B-9786-19D13DBE4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9" b="2"/>
          <a:stretch/>
        </p:blipFill>
        <p:spPr>
          <a:xfrm>
            <a:off x="3840480" y="1428210"/>
            <a:ext cx="4674870" cy="320451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6133640-8799-4335-804C-993A264EB6F2}"/>
              </a:ext>
            </a:extLst>
          </p:cNvPr>
          <p:cNvSpPr/>
          <p:nvPr/>
        </p:nvSpPr>
        <p:spPr>
          <a:xfrm>
            <a:off x="3386667" y="2330450"/>
            <a:ext cx="58928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0BE06-1177-4683-92A7-4D6BCDD963DC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Aggregate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DCABD7-5C74-4F26-8400-032FE84C125F}"/>
              </a:ext>
            </a:extLst>
          </p:cNvPr>
          <p:cNvSpPr/>
          <p:nvPr/>
        </p:nvSpPr>
        <p:spPr>
          <a:xfrm>
            <a:off x="98215" y="1398714"/>
            <a:ext cx="3583092" cy="3234008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Open SQL will want to ‘group by’ all non-aggregate fields = SELECT fields + the KEY fields</a:t>
            </a:r>
          </a:p>
          <a:p>
            <a:endParaRPr lang="en-US" dirty="0"/>
          </a:p>
          <a:p>
            <a:r>
              <a:rPr lang="en-US" dirty="0"/>
              <a:t>That doesn’t work!! KEY is unique</a:t>
            </a:r>
          </a:p>
          <a:p>
            <a:endParaRPr lang="en-US" dirty="0"/>
          </a:p>
          <a:p>
            <a:r>
              <a:rPr lang="en-US" dirty="0"/>
              <a:t>Trick don’t use KEY fields, let CDS populate a locally generated KEY</a:t>
            </a:r>
          </a:p>
          <a:p>
            <a:endParaRPr lang="en-US" dirty="0"/>
          </a:p>
          <a:p>
            <a:r>
              <a:rPr lang="en-US" dirty="0"/>
              <a:t>Learnt from observing HANA XS and Analytical views</a:t>
            </a:r>
          </a:p>
        </p:txBody>
      </p:sp>
    </p:spTree>
    <p:extLst>
      <p:ext uri="{BB962C8B-B14F-4D97-AF65-F5344CB8AC3E}">
        <p14:creationId xmlns:p14="http://schemas.microsoft.com/office/powerpoint/2010/main" val="372335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BE0D44-5004-4201-B911-583353D19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63880"/>
            <a:ext cx="7886700" cy="977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A3E3D-473D-4F98-B1AB-FBFA9403D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73" y="3183171"/>
            <a:ext cx="7617542" cy="14728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14C799-F65F-4E0E-8301-F3C958494205}"/>
              </a:ext>
            </a:extLst>
          </p:cNvPr>
          <p:cNvSpPr/>
          <p:nvPr/>
        </p:nvSpPr>
        <p:spPr>
          <a:xfrm>
            <a:off x="628650" y="2769330"/>
            <a:ext cx="72080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Zc_Te_Abooking</a:t>
            </a:r>
            <a:r>
              <a:rPr lang="en-US" sz="1400" dirty="0"/>
              <a:t>?$top=5&amp;$</a:t>
            </a:r>
            <a:r>
              <a:rPr lang="en-US" sz="1400" dirty="0" err="1"/>
              <a:t>orderby</a:t>
            </a:r>
            <a:r>
              <a:rPr lang="en-US" sz="1400" dirty="0"/>
              <a:t>=Amount </a:t>
            </a:r>
            <a:r>
              <a:rPr lang="en-US" sz="1400" dirty="0" err="1"/>
              <a:t>desc</a:t>
            </a:r>
            <a:r>
              <a:rPr lang="en-US" sz="1400" dirty="0"/>
              <a:t>&amp;$select=</a:t>
            </a:r>
            <a:r>
              <a:rPr lang="en-US" sz="1400" dirty="0" err="1"/>
              <a:t>CarrierName,Currency,Amount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57702-2AC2-41F3-AF45-2D4F2D2222DF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 err="1">
                <a:solidFill>
                  <a:srgbClr val="EF6639"/>
                </a:solidFill>
              </a:rPr>
              <a:t>Automagic</a:t>
            </a:r>
            <a:r>
              <a:rPr lang="en-US" sz="5401" dirty="0">
                <a:solidFill>
                  <a:srgbClr val="EF6639"/>
                </a:solidFill>
              </a:rPr>
              <a:t> KEY</a:t>
            </a:r>
          </a:p>
        </p:txBody>
      </p:sp>
    </p:spTree>
    <p:extLst>
      <p:ext uri="{BB962C8B-B14F-4D97-AF65-F5344CB8AC3E}">
        <p14:creationId xmlns:p14="http://schemas.microsoft.com/office/powerpoint/2010/main" val="400725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415D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0632"/>
            <a:ext cx="4210176" cy="29477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240632"/>
            <a:ext cx="4210177" cy="29477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8FFB7A-AA0C-487D-9C74-04D2DDA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11" y="480060"/>
            <a:ext cx="2094500" cy="2468880"/>
          </a:xfrm>
          <a:prstGeom prst="rect">
            <a:avLst/>
          </a:prstGeom>
        </p:spPr>
      </p:pic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D01ADF0-C97B-49F6-A634-537EA3185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0840" y="480060"/>
            <a:ext cx="3730617" cy="246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CE063-808A-43EF-A141-CB4185BA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1936"/>
            <a:ext cx="6858000" cy="15791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/>
            <a:r>
              <a:rPr lang="en-US" sz="5400" dirty="0"/>
              <a:t>Simple Effective and Reusable</a:t>
            </a:r>
          </a:p>
        </p:txBody>
      </p:sp>
    </p:spTree>
    <p:extLst>
      <p:ext uri="{BB962C8B-B14F-4D97-AF65-F5344CB8AC3E}">
        <p14:creationId xmlns:p14="http://schemas.microsoft.com/office/powerpoint/2010/main" val="3715613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6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7933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When to use</a:t>
            </a:r>
          </a:p>
          <a:p>
            <a:pPr algn="r"/>
            <a:r>
              <a:rPr lang="en-US" sz="5401" dirty="0">
                <a:solidFill>
                  <a:schemeClr val="bg1"/>
                </a:solidFill>
              </a:rPr>
              <a:t>SEGW &amp; CDS Reference?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8FE37-A9B7-4349-AEF8-42A49C2F6E1F}"/>
              </a:ext>
            </a:extLst>
          </p:cNvPr>
          <p:cNvSpPr txBox="1"/>
          <p:nvPr/>
        </p:nvSpPr>
        <p:spPr>
          <a:xfrm>
            <a:off x="179977" y="1988397"/>
            <a:ext cx="8692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Need multiple root entities, like an OVP or need to add additional metadata, enrich query results or mix CDS with classic Gateway</a:t>
            </a:r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6F0BA-D70C-4F12-932D-AA4AC2B48280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298049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2E43BF-B7E9-4011-9939-A0354EDAC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766" y="1370013"/>
            <a:ext cx="6952468" cy="3262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DF553-8657-450D-8C11-67847C561B7D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Enrich returned values</a:t>
            </a:r>
          </a:p>
        </p:txBody>
      </p:sp>
    </p:spTree>
    <p:extLst>
      <p:ext uri="{BB962C8B-B14F-4D97-AF65-F5344CB8AC3E}">
        <p14:creationId xmlns:p14="http://schemas.microsoft.com/office/powerpoint/2010/main" val="190519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7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Know your Smart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91DCD-B393-433B-97DD-52E8C9CD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3" y="1906151"/>
            <a:ext cx="7436229" cy="31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49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2169B1-4503-41E5-982D-E6D9409C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14" y="1475529"/>
            <a:ext cx="8185355" cy="181087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8A0297-90D1-478C-AE3D-52A52F2A82DA}"/>
              </a:ext>
            </a:extLst>
          </p:cNvPr>
          <p:cNvSpPr/>
          <p:nvPr/>
        </p:nvSpPr>
        <p:spPr>
          <a:xfrm>
            <a:off x="628650" y="1550329"/>
            <a:ext cx="8109769" cy="7669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C3E15-3A87-42E4-9E70-1544995E1524}"/>
              </a:ext>
            </a:extLst>
          </p:cNvPr>
          <p:cNvSpPr txBox="1"/>
          <p:nvPr/>
        </p:nvSpPr>
        <p:spPr>
          <a:xfrm>
            <a:off x="628650" y="1550329"/>
            <a:ext cx="1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5609B7-0E68-426F-B700-560A4EF08A20}"/>
              </a:ext>
            </a:extLst>
          </p:cNvPr>
          <p:cNvSpPr/>
          <p:nvPr/>
        </p:nvSpPr>
        <p:spPr>
          <a:xfrm>
            <a:off x="628650" y="1849120"/>
            <a:ext cx="1604187" cy="15120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E9D27-25A7-4589-BFC4-C3B7C34B1D23}"/>
              </a:ext>
            </a:extLst>
          </p:cNvPr>
          <p:cNvSpPr txBox="1"/>
          <p:nvPr/>
        </p:nvSpPr>
        <p:spPr>
          <a:xfrm>
            <a:off x="637953" y="2784611"/>
            <a:ext cx="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F00A4A-7EC3-4D0E-BD27-931DC3CC01AF}"/>
              </a:ext>
            </a:extLst>
          </p:cNvPr>
          <p:cNvSpPr/>
          <p:nvPr/>
        </p:nvSpPr>
        <p:spPr>
          <a:xfrm>
            <a:off x="3508744" y="1919661"/>
            <a:ext cx="1382233" cy="3224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DC032-D7E7-4C8C-A914-1049D0B809A0}"/>
              </a:ext>
            </a:extLst>
          </p:cNvPr>
          <p:cNvSpPr txBox="1"/>
          <p:nvPr/>
        </p:nvSpPr>
        <p:spPr>
          <a:xfrm>
            <a:off x="3326490" y="1564455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8A00E-E78E-4254-BCF2-6B255FEB614D}"/>
              </a:ext>
            </a:extLst>
          </p:cNvPr>
          <p:cNvSpPr txBox="1"/>
          <p:nvPr/>
        </p:nvSpPr>
        <p:spPr>
          <a:xfrm>
            <a:off x="546514" y="3512744"/>
            <a:ext cx="434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Smart Filter Bar</a:t>
            </a:r>
          </a:p>
          <a:p>
            <a:r>
              <a:rPr lang="en-US" dirty="0"/>
              <a:t>2. Multi Select Fixed Value</a:t>
            </a:r>
          </a:p>
          <a:p>
            <a:r>
              <a:rPr lang="en-US" dirty="0"/>
              <a:t>3. Interval 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74112-C21A-435F-99D5-6ED7E0A5512A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Smart Control Example</a:t>
            </a:r>
          </a:p>
        </p:txBody>
      </p:sp>
    </p:spTree>
    <p:extLst>
      <p:ext uri="{BB962C8B-B14F-4D97-AF65-F5344CB8AC3E}">
        <p14:creationId xmlns:p14="http://schemas.microsoft.com/office/powerpoint/2010/main" val="3011834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6A1EE-B59F-47A9-B447-F8943BF8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7" y="2614439"/>
            <a:ext cx="8849725" cy="2411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792FD-7409-4946-BE71-D7A229DAC3D7}"/>
              </a:ext>
            </a:extLst>
          </p:cNvPr>
          <p:cNvSpPr txBox="1"/>
          <p:nvPr/>
        </p:nvSpPr>
        <p:spPr>
          <a:xfrm>
            <a:off x="2114064" y="3819975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C51AB-A2E6-450E-9EB2-7D6FBED8D8BC}"/>
              </a:ext>
            </a:extLst>
          </p:cNvPr>
          <p:cNvSpPr txBox="1"/>
          <p:nvPr/>
        </p:nvSpPr>
        <p:spPr>
          <a:xfrm>
            <a:off x="2884157" y="4189307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3302F-C9CC-4B90-89B8-CCE03409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7" y="1431417"/>
            <a:ext cx="8849724" cy="994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3242B1-AA96-4A9A-A2BB-E9BECB037C9F}"/>
              </a:ext>
            </a:extLst>
          </p:cNvPr>
          <p:cNvSpPr txBox="1"/>
          <p:nvPr/>
        </p:nvSpPr>
        <p:spPr>
          <a:xfrm>
            <a:off x="5861037" y="1725600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3BE4F-BA45-4050-B6DF-4B2A0F317E7C}"/>
              </a:ext>
            </a:extLst>
          </p:cNvPr>
          <p:cNvSpPr txBox="1"/>
          <p:nvPr/>
        </p:nvSpPr>
        <p:spPr>
          <a:xfrm>
            <a:off x="8116557" y="1725600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6B7D7-332A-4EED-A755-1D05357CE7FA}"/>
              </a:ext>
            </a:extLst>
          </p:cNvPr>
          <p:cNvSpPr txBox="1"/>
          <p:nvPr/>
        </p:nvSpPr>
        <p:spPr>
          <a:xfrm>
            <a:off x="6416450" y="2164950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376F2-0A96-4605-8596-FE4E21B6ED32}"/>
              </a:ext>
            </a:extLst>
          </p:cNvPr>
          <p:cNvSpPr txBox="1"/>
          <p:nvPr/>
        </p:nvSpPr>
        <p:spPr>
          <a:xfrm>
            <a:off x="8038664" y="4255440"/>
            <a:ext cx="28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34415A-BBD9-4747-9022-DA548295D651}"/>
                  </a:ext>
                </a:extLst>
              </p14:cNvPr>
              <p14:cNvContentPartPr/>
              <p14:nvPr/>
            </p14:nvContentPartPr>
            <p14:xfrm>
              <a:off x="602747" y="4199360"/>
              <a:ext cx="896400" cy="47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34415A-BBD9-4747-9022-DA548295D6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769" y="4092166"/>
                <a:ext cx="1003997" cy="261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2A1A92-0A6D-4E68-91F8-0B57627DCF8D}"/>
                  </a:ext>
                </a:extLst>
              </p14:cNvPr>
              <p14:cNvContentPartPr/>
              <p14:nvPr/>
            </p14:nvContentPartPr>
            <p14:xfrm>
              <a:off x="4246667" y="4557560"/>
              <a:ext cx="4289400" cy="11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2A1A92-0A6D-4E68-91F8-0B57627DCF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2667" y="4449226"/>
                <a:ext cx="4397040" cy="332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5C81036-D3CA-4A7B-8832-D4C15CAE2006}"/>
                  </a:ext>
                </a:extLst>
              </p14:cNvPr>
              <p14:cNvContentPartPr/>
              <p14:nvPr/>
            </p14:nvContentPartPr>
            <p14:xfrm>
              <a:off x="555227" y="4483400"/>
              <a:ext cx="1110600" cy="48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5C81036-D3CA-4A7B-8832-D4C15CAE20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227" y="4374588"/>
                <a:ext cx="1218240" cy="26550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1472389-6A76-4BB8-9A5F-85BCBA821431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Smart Control Example</a:t>
            </a:r>
          </a:p>
        </p:txBody>
      </p:sp>
    </p:spTree>
    <p:extLst>
      <p:ext uri="{BB962C8B-B14F-4D97-AF65-F5344CB8AC3E}">
        <p14:creationId xmlns:p14="http://schemas.microsoft.com/office/powerpoint/2010/main" val="305575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8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When to use SEGW &amp; Mapped data source?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C4ACC-B4A6-4D77-AC03-0D86BA9D7046}"/>
              </a:ext>
            </a:extLst>
          </p:cNvPr>
          <p:cNvSpPr txBox="1"/>
          <p:nvPr/>
        </p:nvSpPr>
        <p:spPr>
          <a:xfrm>
            <a:off x="179977" y="1988397"/>
            <a:ext cx="8692018" cy="221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More complex scenarios, you want to dynamically change the behavior or inject additional logic into a query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DD486-20C0-4483-9EA7-69B641153896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496936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D940602-6AC3-4918-9606-241A03A29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5" b="2"/>
          <a:stretch/>
        </p:blipFill>
        <p:spPr>
          <a:xfrm>
            <a:off x="3479292" y="10"/>
            <a:ext cx="5664708" cy="51434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7AB2B-0F3D-439C-8B3B-26A5BC88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38601" cy="1257452"/>
          </a:xfrm>
        </p:spPr>
        <p:txBody>
          <a:bodyPr>
            <a:normAutofit/>
          </a:bodyPr>
          <a:lstStyle/>
          <a:p>
            <a:r>
              <a:rPr lang="en-US" dirty="0"/>
              <a:t>Query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64470-88B6-413E-923A-18F148608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1828800"/>
            <a:ext cx="2738599" cy="2839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/>
              <a:t>Set search fields</a:t>
            </a:r>
          </a:p>
          <a:p>
            <a:pPr marL="0" indent="0">
              <a:buNone/>
            </a:pPr>
            <a:r>
              <a:rPr lang="en-US" sz="1400"/>
              <a:t>Add additional sort criteria</a:t>
            </a:r>
          </a:p>
          <a:p>
            <a:pPr marL="0" indent="0">
              <a:buNone/>
            </a:pPr>
            <a:r>
              <a:rPr lang="en-US" sz="1400"/>
              <a:t>Define additional field selection</a:t>
            </a:r>
          </a:p>
          <a:p>
            <a:pPr marL="0" indent="0">
              <a:buNone/>
            </a:pPr>
            <a:r>
              <a:rPr lang="en-US" sz="1400"/>
              <a:t>Add additional filter criteria</a:t>
            </a:r>
          </a:p>
          <a:p>
            <a:pPr marL="0" indent="0">
              <a:buNone/>
            </a:pPr>
            <a:r>
              <a:rPr lang="en-US" sz="1400"/>
              <a:t>Define aggregates and groups</a:t>
            </a:r>
          </a:p>
          <a:p>
            <a:pPr marL="0" indent="0">
              <a:buNone/>
            </a:pPr>
            <a:r>
              <a:rPr lang="en-US" sz="1400"/>
              <a:t>Set parameters</a:t>
            </a:r>
          </a:p>
          <a:p>
            <a:pPr marL="0" indent="0">
              <a:buNone/>
            </a:pPr>
            <a:r>
              <a:rPr lang="en-US" sz="1400"/>
              <a:t>Change navigation behavior</a:t>
            </a:r>
          </a:p>
        </p:txBody>
      </p:sp>
    </p:spTree>
    <p:extLst>
      <p:ext uri="{BB962C8B-B14F-4D97-AF65-F5344CB8AC3E}">
        <p14:creationId xmlns:p14="http://schemas.microsoft.com/office/powerpoint/2010/main" val="37338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Costing too much</a:t>
            </a:r>
          </a:p>
        </p:txBody>
      </p:sp>
    </p:spTree>
    <p:extLst>
      <p:ext uri="{BB962C8B-B14F-4D97-AF65-F5344CB8AC3E}">
        <p14:creationId xmlns:p14="http://schemas.microsoft.com/office/powerpoint/2010/main" val="159726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357EA-9E65-494D-81F5-7ADB4B1B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2" y="1264261"/>
            <a:ext cx="8064964" cy="3879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BBD17-BD5F-4179-ABE3-B910D3AEE453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Query Options Example</a:t>
            </a:r>
          </a:p>
        </p:txBody>
      </p:sp>
    </p:spTree>
    <p:extLst>
      <p:ext uri="{BB962C8B-B14F-4D97-AF65-F5344CB8AC3E}">
        <p14:creationId xmlns:p14="http://schemas.microsoft.com/office/powerpoint/2010/main" val="3235289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B9CEF2F8-B839-4280-ACCA-2EBE464089DC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r>
              <a:rPr lang="en-US" sz="12000" dirty="0">
                <a:solidFill>
                  <a:schemeClr val="bg1"/>
                </a:solidFill>
                <a:latin typeface="+mj-lt"/>
                <a:cs typeface="Arial"/>
              </a:rPr>
              <a:t>9</a:t>
            </a:r>
            <a:endParaRPr sz="120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9977" y="-98385"/>
            <a:ext cx="7185163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Breakout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CF2D9-46F4-4822-8D51-8C2665C0F634}"/>
              </a:ext>
            </a:extLst>
          </p:cNvPr>
          <p:cNvSpPr txBox="1"/>
          <p:nvPr/>
        </p:nvSpPr>
        <p:spPr>
          <a:xfrm>
            <a:off x="272005" y="1954225"/>
            <a:ext cx="8692018" cy="221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Good examples hidden in the SAPUI5 SDK, </a:t>
            </a:r>
            <a:r>
              <a:rPr lang="en-US" sz="4000" dirty="0" err="1">
                <a:solidFill>
                  <a:schemeClr val="bg1"/>
                </a:solidFill>
              </a:rPr>
              <a:t>WebIDE</a:t>
            </a:r>
            <a:r>
              <a:rPr lang="en-US" sz="4000" dirty="0">
                <a:solidFill>
                  <a:schemeClr val="bg1"/>
                </a:solidFill>
              </a:rPr>
              <a:t> wizard has limitations, know when to walk away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8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C67DA-7A01-4719-AE8C-8A6143AB0A5B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10471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7487-E16B-48D2-9B97-FC045EB0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79" y="1118929"/>
            <a:ext cx="5904156" cy="1889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53765-995E-4339-A2F4-3AB0BF89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7" y="3072736"/>
            <a:ext cx="7778534" cy="197828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962F32-FADD-4172-B8AE-3694E27F32B3}"/>
              </a:ext>
            </a:extLst>
          </p:cNvPr>
          <p:cNvSpPr/>
          <p:nvPr/>
        </p:nvSpPr>
        <p:spPr>
          <a:xfrm>
            <a:off x="1057112" y="1867575"/>
            <a:ext cx="1075544" cy="10255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E88AAD-3916-4B14-A54F-C99EC86A08B2}"/>
              </a:ext>
            </a:extLst>
          </p:cNvPr>
          <p:cNvCxnSpPr>
            <a:cxnSpLocks/>
          </p:cNvCxnSpPr>
          <p:nvPr/>
        </p:nvCxnSpPr>
        <p:spPr>
          <a:xfrm flipH="1">
            <a:off x="1131147" y="2876325"/>
            <a:ext cx="416324" cy="39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8C80DA-99AD-44A0-8C2F-7B38B923DF28}"/>
              </a:ext>
            </a:extLst>
          </p:cNvPr>
          <p:cNvSpPr txBox="1"/>
          <p:nvPr/>
        </p:nvSpPr>
        <p:spPr>
          <a:xfrm>
            <a:off x="5486302" y="4022248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D3DE67-FFC0-48D6-A0FE-7CB3711D7E83}"/>
              </a:ext>
            </a:extLst>
          </p:cNvPr>
          <p:cNvSpPr txBox="1"/>
          <p:nvPr/>
        </p:nvSpPr>
        <p:spPr>
          <a:xfrm>
            <a:off x="2827173" y="3652916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6B72DC-6597-4445-B7E3-11D156F97EDD}"/>
              </a:ext>
            </a:extLst>
          </p:cNvPr>
          <p:cNvSpPr txBox="1"/>
          <p:nvPr/>
        </p:nvSpPr>
        <p:spPr>
          <a:xfrm>
            <a:off x="583704" y="4752294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A5CDC-E3DB-4CBD-A9C3-2886D0015A78}"/>
              </a:ext>
            </a:extLst>
          </p:cNvPr>
          <p:cNvSpPr txBox="1"/>
          <p:nvPr/>
        </p:nvSpPr>
        <p:spPr>
          <a:xfrm>
            <a:off x="6263292" y="3610218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47E74-97BA-47D7-A89F-95DD477B626A}"/>
              </a:ext>
            </a:extLst>
          </p:cNvPr>
          <p:cNvSpPr txBox="1"/>
          <p:nvPr/>
        </p:nvSpPr>
        <p:spPr>
          <a:xfrm>
            <a:off x="6800835" y="3610218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3B36EB-1CEF-4DCD-A06E-AB9056CA7C02}"/>
              </a:ext>
            </a:extLst>
          </p:cNvPr>
          <p:cNvSpPr txBox="1"/>
          <p:nvPr/>
        </p:nvSpPr>
        <p:spPr>
          <a:xfrm>
            <a:off x="7599734" y="3610218"/>
            <a:ext cx="3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638B4-393F-4A7F-966A-8D88E1E10CAE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Breakout Example</a:t>
            </a:r>
          </a:p>
        </p:txBody>
      </p:sp>
    </p:spTree>
    <p:extLst>
      <p:ext uri="{BB962C8B-B14F-4D97-AF65-F5344CB8AC3E}">
        <p14:creationId xmlns:p14="http://schemas.microsoft.com/office/powerpoint/2010/main" val="260408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7CF1B3-4CEC-4CD4-86B2-64ADF880C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9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BAF0A82-2D77-4678-987A-3F35B50D4A74}"/>
              </a:ext>
            </a:extLst>
          </p:cNvPr>
          <p:cNvSpPr txBox="1"/>
          <p:nvPr/>
        </p:nvSpPr>
        <p:spPr>
          <a:xfrm>
            <a:off x="172997" y="-48929"/>
            <a:ext cx="7185163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Fiori Elements and Build.me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185A0A2-77C9-4C9D-9212-65A3FEA78ED8}"/>
              </a:ext>
            </a:extLst>
          </p:cNvPr>
          <p:cNvSpPr txBox="1"/>
          <p:nvPr/>
        </p:nvSpPr>
        <p:spPr>
          <a:xfrm>
            <a:off x="7378860" y="-5198"/>
            <a:ext cx="1776715" cy="1667123"/>
          </a:xfrm>
          <a:prstGeom prst="rect">
            <a:avLst/>
          </a:prstGeom>
          <a:solidFill>
            <a:srgbClr val="2683C6"/>
          </a:solidFill>
        </p:spPr>
        <p:txBody>
          <a:bodyPr vert="horz" wrap="square" lIns="0" tIns="0" rIns="0" bIns="0" rtlCol="0">
            <a:spAutoFit/>
          </a:bodyPr>
          <a:lstStyle/>
          <a:p>
            <a:pPr marL="523247">
              <a:lnSpc>
                <a:spcPts val="13001"/>
              </a:lnSpc>
            </a:pPr>
            <a:endParaRPr sz="1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88DD9-6B59-4A1D-9413-E1095446C8F7}"/>
              </a:ext>
            </a:extLst>
          </p:cNvPr>
          <p:cNvSpPr txBox="1"/>
          <p:nvPr/>
        </p:nvSpPr>
        <p:spPr>
          <a:xfrm>
            <a:off x="7420260" y="-190590"/>
            <a:ext cx="1824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352D2-0F38-4BED-9222-2A6C4A3FF486}"/>
              </a:ext>
            </a:extLst>
          </p:cNvPr>
          <p:cNvSpPr txBox="1"/>
          <p:nvPr/>
        </p:nvSpPr>
        <p:spPr>
          <a:xfrm>
            <a:off x="272005" y="1954225"/>
            <a:ext cx="8692018" cy="221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Great for rapid prototyping Fiori Elements, but don’t assume the generated code is reusable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80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6D611-C83E-470D-955C-380BBEC067D2}"/>
              </a:ext>
            </a:extLst>
          </p:cNvPr>
          <p:cNvSpPr/>
          <p:nvPr/>
        </p:nvSpPr>
        <p:spPr>
          <a:xfrm>
            <a:off x="0" y="46681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@jasper_07</a:t>
            </a:r>
          </a:p>
        </p:txBody>
      </p:sp>
    </p:spTree>
    <p:extLst>
      <p:ext uri="{BB962C8B-B14F-4D97-AF65-F5344CB8AC3E}">
        <p14:creationId xmlns:p14="http://schemas.microsoft.com/office/powerpoint/2010/main" val="786982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729AA9-7017-454F-B0F5-401BA0525D69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Takeaways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C749C-82EE-483E-8D45-48F318EEA6B1}"/>
              </a:ext>
            </a:extLst>
          </p:cNvPr>
          <p:cNvSpPr/>
          <p:nvPr/>
        </p:nvSpPr>
        <p:spPr>
          <a:xfrm>
            <a:off x="879385" y="1268030"/>
            <a:ext cx="7295095" cy="923458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+mj-lt"/>
              </a:rPr>
              <a:t>One size doesn’t fit all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7E51E7-4EDD-4D2E-8F61-0566A4D53BEB}"/>
              </a:ext>
            </a:extLst>
          </p:cNvPr>
          <p:cNvSpPr txBox="1">
            <a:spLocks/>
          </p:cNvSpPr>
          <p:nvPr/>
        </p:nvSpPr>
        <p:spPr>
          <a:xfrm>
            <a:off x="879385" y="1232703"/>
            <a:ext cx="7307419" cy="958785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F6639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4DF81-3FF5-4F18-BD9A-DF8E45792F62}"/>
              </a:ext>
            </a:extLst>
          </p:cNvPr>
          <p:cNvSpPr txBox="1"/>
          <p:nvPr/>
        </p:nvSpPr>
        <p:spPr>
          <a:xfrm>
            <a:off x="175102" y="1268030"/>
            <a:ext cx="649804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1" dirty="0">
                <a:solidFill>
                  <a:srgbClr val="EF6639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EC9E7-F8DF-40C2-BF59-78694B33AE7F}"/>
              </a:ext>
            </a:extLst>
          </p:cNvPr>
          <p:cNvSpPr txBox="1"/>
          <p:nvPr/>
        </p:nvSpPr>
        <p:spPr>
          <a:xfrm>
            <a:off x="187426" y="2465437"/>
            <a:ext cx="637480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1" dirty="0">
                <a:solidFill>
                  <a:srgbClr val="EF6639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45B91-66F9-4392-94B7-37EE220B6BA5}"/>
              </a:ext>
            </a:extLst>
          </p:cNvPr>
          <p:cNvSpPr txBox="1"/>
          <p:nvPr/>
        </p:nvSpPr>
        <p:spPr>
          <a:xfrm>
            <a:off x="187426" y="3686924"/>
            <a:ext cx="637480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1" dirty="0">
                <a:solidFill>
                  <a:srgbClr val="EF6639"/>
                </a:solidFill>
              </a:rPr>
              <a:t>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4017B-3461-486B-B60F-E9A86F275561}"/>
              </a:ext>
            </a:extLst>
          </p:cNvPr>
          <p:cNvSpPr txBox="1">
            <a:spLocks/>
          </p:cNvSpPr>
          <p:nvPr/>
        </p:nvSpPr>
        <p:spPr>
          <a:xfrm>
            <a:off x="891709" y="2430110"/>
            <a:ext cx="7307419" cy="958785"/>
          </a:xfrm>
          <a:prstGeom prst="rect">
            <a:avLst/>
          </a:prstGeom>
        </p:spPr>
        <p:txBody>
          <a:bodyPr vert="horz" lIns="91440" tIns="45721" rIns="91440" bIns="45721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F663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>
                <a:solidFill>
                  <a:schemeClr val="bg1"/>
                </a:solidFill>
              </a:rPr>
              <a:t>Need to get access to working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8E36A-90BB-4614-8F83-9583AD082888}"/>
              </a:ext>
            </a:extLst>
          </p:cNvPr>
          <p:cNvSpPr/>
          <p:nvPr/>
        </p:nvSpPr>
        <p:spPr>
          <a:xfrm>
            <a:off x="882056" y="2466890"/>
            <a:ext cx="7295095" cy="923458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+mj-lt"/>
              </a:rPr>
              <a:t>Fiori Elements can be used to help solve scaling problems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A7E18B-D96E-402B-BBB4-1039D01134CB}"/>
              </a:ext>
            </a:extLst>
          </p:cNvPr>
          <p:cNvSpPr txBox="1">
            <a:spLocks/>
          </p:cNvSpPr>
          <p:nvPr/>
        </p:nvSpPr>
        <p:spPr>
          <a:xfrm>
            <a:off x="891709" y="2430110"/>
            <a:ext cx="7307419" cy="958785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F6639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658037-F7BD-474A-99C8-212A0D10AD2C}"/>
              </a:ext>
            </a:extLst>
          </p:cNvPr>
          <p:cNvSpPr/>
          <p:nvPr/>
        </p:nvSpPr>
        <p:spPr>
          <a:xfrm>
            <a:off x="891709" y="3686924"/>
            <a:ext cx="7295095" cy="923458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7132EAF-75C7-4BC6-93E9-6B74B64FC999}"/>
              </a:ext>
            </a:extLst>
          </p:cNvPr>
          <p:cNvSpPr txBox="1">
            <a:spLocks/>
          </p:cNvSpPr>
          <p:nvPr/>
        </p:nvSpPr>
        <p:spPr>
          <a:xfrm>
            <a:off x="891709" y="3651597"/>
            <a:ext cx="7307419" cy="958785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F663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Need to find examples and create own examples</a:t>
            </a:r>
          </a:p>
        </p:txBody>
      </p:sp>
    </p:spTree>
    <p:extLst>
      <p:ext uri="{BB962C8B-B14F-4D97-AF65-F5344CB8AC3E}">
        <p14:creationId xmlns:p14="http://schemas.microsoft.com/office/powerpoint/2010/main" val="4061514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3C7546-B289-4213-8AEB-FB3590EE6081}"/>
              </a:ext>
            </a:extLst>
          </p:cNvPr>
          <p:cNvSpPr/>
          <p:nvPr/>
        </p:nvSpPr>
        <p:spPr>
          <a:xfrm>
            <a:off x="1" y="1582575"/>
            <a:ext cx="7134589" cy="166116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40000" dist="23000" dir="540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59A98-3EA8-47D6-8B6E-F14FBE77C971}"/>
              </a:ext>
            </a:extLst>
          </p:cNvPr>
          <p:cNvSpPr txBox="1"/>
          <p:nvPr/>
        </p:nvSpPr>
        <p:spPr>
          <a:xfrm>
            <a:off x="264591" y="1535863"/>
            <a:ext cx="6793797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chemeClr val="bg1"/>
                </a:solidFill>
              </a:rPr>
              <a:t>Give something back to the community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3B685945-31A8-4119-8DB8-38C28EB3D05F}"/>
              </a:ext>
            </a:extLst>
          </p:cNvPr>
          <p:cNvSpPr/>
          <p:nvPr/>
        </p:nvSpPr>
        <p:spPr>
          <a:xfrm>
            <a:off x="1" y="1146842"/>
            <a:ext cx="9143999" cy="3996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548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63D40C-C40B-4484-B943-C967364E4955}"/>
              </a:ext>
            </a:extLst>
          </p:cNvPr>
          <p:cNvSpPr/>
          <p:nvPr/>
        </p:nvSpPr>
        <p:spPr>
          <a:xfrm>
            <a:off x="1" y="1757362"/>
            <a:ext cx="9144000" cy="125466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cid:image003.png@01D2E5E7.136296C0">
            <a:extLst>
              <a:ext uri="{FF2B5EF4-FFF2-40B4-BE49-F238E27FC236}">
                <a16:creationId xmlns:a16="http://schemas.microsoft.com/office/drawing/2014/main" id="{6067FFC1-B9D3-429D-A78C-E3DAE3AA4D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FE298-D4D8-4F06-A4B5-38C39F51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4103687"/>
            <a:ext cx="4762500" cy="885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60DF36-0A48-4669-B68B-DED0B013785B}"/>
              </a:ext>
            </a:extLst>
          </p:cNvPr>
          <p:cNvSpPr/>
          <p:nvPr/>
        </p:nvSpPr>
        <p:spPr>
          <a:xfrm>
            <a:off x="1" y="363948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John Patterson  |   @jasper_07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9EC26-FCC2-48A1-815F-048AD8810546}"/>
              </a:ext>
            </a:extLst>
          </p:cNvPr>
          <p:cNvSpPr txBox="1"/>
          <p:nvPr/>
        </p:nvSpPr>
        <p:spPr>
          <a:xfrm>
            <a:off x="1" y="1757362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Please complete a session evaluation for this session!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D9C7D-3312-474E-B73B-73786BE8DD77}"/>
              </a:ext>
            </a:extLst>
          </p:cNvPr>
          <p:cNvSpPr/>
          <p:nvPr/>
        </p:nvSpPr>
        <p:spPr>
          <a:xfrm>
            <a:off x="1" y="3141086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DX134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3DF94-EF30-4F13-B0E0-8D8B7EF82DD8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509411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02056-53CD-47FD-BD79-B13127758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Code from talk - github.com/jasper07/Teched17 </a:t>
            </a:r>
            <a:endParaRPr lang="en-AU" dirty="0">
              <a:hlinkClick r:id="rId3"/>
            </a:endParaRPr>
          </a:p>
          <a:p>
            <a:pPr marL="0" indent="0">
              <a:buNone/>
            </a:pPr>
            <a:r>
              <a:rPr lang="en-AU" dirty="0">
                <a:hlinkClick r:id="rId3"/>
              </a:rPr>
              <a:t>SAPUI5 SDK - Fiori Elements Reference Apps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4"/>
              </a:rPr>
              <a:t>Fiori Design Guidelines - Smart Table</a:t>
            </a:r>
          </a:p>
          <a:p>
            <a:pPr marL="0" indent="0">
              <a:buNone/>
            </a:pPr>
            <a:r>
              <a:rPr lang="en-AU" dirty="0">
                <a:hlinkClick r:id="rId4"/>
              </a:rPr>
              <a:t>Generating an OData Service Based on a CDS View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5"/>
              </a:rPr>
              <a:t>Fine-Tuning the Execution of SADL-Based Gateway Services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6"/>
              </a:rPr>
              <a:t>The Semantically Rich Data Model – An ABAP based CDS Views example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7"/>
              </a:rPr>
              <a:t>My CDS view self study tutorial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39B88-A916-4E1C-A2F7-FEABD35E5A51}"/>
              </a:ext>
            </a:extLst>
          </p:cNvPr>
          <p:cNvSpPr txBox="1"/>
          <p:nvPr/>
        </p:nvSpPr>
        <p:spPr>
          <a:xfrm>
            <a:off x="1958837" y="131190"/>
            <a:ext cx="7185163" cy="9234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5401" dirty="0">
                <a:solidFill>
                  <a:srgbClr val="EF6639"/>
                </a:solidFill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99504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2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Taking too long</a:t>
            </a:r>
          </a:p>
        </p:txBody>
      </p:sp>
    </p:spTree>
    <p:extLst>
      <p:ext uri="{BB962C8B-B14F-4D97-AF65-F5344CB8AC3E}">
        <p14:creationId xmlns:p14="http://schemas.microsoft.com/office/powerpoint/2010/main" val="247463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09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Hard to find resources</a:t>
            </a:r>
          </a:p>
        </p:txBody>
      </p:sp>
    </p:spTree>
    <p:extLst>
      <p:ext uri="{BB962C8B-B14F-4D97-AF65-F5344CB8AC3E}">
        <p14:creationId xmlns:p14="http://schemas.microsoft.com/office/powerpoint/2010/main" val="57153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Can’t keep up with demand</a:t>
            </a:r>
          </a:p>
        </p:txBody>
      </p:sp>
    </p:spTree>
    <p:extLst>
      <p:ext uri="{BB962C8B-B14F-4D97-AF65-F5344CB8AC3E}">
        <p14:creationId xmlns:p14="http://schemas.microsoft.com/office/powerpoint/2010/main" val="356469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2C63-6430-43EC-8559-31C7952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A039-91F9-4BE4-9126-F8C9F9BF8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Costing too much</a:t>
            </a:r>
          </a:p>
          <a:p>
            <a:r>
              <a:rPr lang="en-US" dirty="0"/>
              <a:t>too long</a:t>
            </a:r>
          </a:p>
          <a:p>
            <a:r>
              <a:rPr lang="en-US" dirty="0"/>
              <a:t>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CAE10-5384-43B7-BF47-DE42A7367137}"/>
              </a:ext>
            </a:extLst>
          </p:cNvPr>
          <p:cNvSpPr txBox="1"/>
          <p:nvPr/>
        </p:nvSpPr>
        <p:spPr>
          <a:xfrm>
            <a:off x="15608" y="4215420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EC4A-48A0-4348-BD6D-44CBB666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301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55FFF5-1CDC-4202-9429-F4A572523E62}"/>
              </a:ext>
            </a:extLst>
          </p:cNvPr>
          <p:cNvSpPr/>
          <p:nvPr/>
        </p:nvSpPr>
        <p:spPr>
          <a:xfrm>
            <a:off x="-1" y="4017669"/>
            <a:ext cx="9151805" cy="10896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10347-ECA5-4B91-8064-113A7408BBC6}"/>
              </a:ext>
            </a:extLst>
          </p:cNvPr>
          <p:cNvSpPr txBox="1"/>
          <p:nvPr/>
        </p:nvSpPr>
        <p:spPr>
          <a:xfrm>
            <a:off x="32970" y="4291515"/>
            <a:ext cx="9136196" cy="8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Need more developers to upskill</a:t>
            </a:r>
          </a:p>
        </p:txBody>
      </p:sp>
    </p:spTree>
    <p:extLst>
      <p:ext uri="{BB962C8B-B14F-4D97-AF65-F5344CB8AC3E}">
        <p14:creationId xmlns:p14="http://schemas.microsoft.com/office/powerpoint/2010/main" val="411247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344D14-6550-46BA-B4C4-D6CA2DD65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5" r="-1" b="11766"/>
          <a:stretch/>
        </p:blipFill>
        <p:spPr>
          <a:xfrm>
            <a:off x="5664200" y="0"/>
            <a:ext cx="3479800" cy="5143490"/>
          </a:xfrm>
          <a:prstGeom prst="rect">
            <a:avLst/>
          </a:prstGeom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56642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26E20-A13B-4735-8B96-2757933E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4690872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go to war with the developers you have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86DE9AF-82C9-4BEB-8E32-4E373F2A5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992677"/>
              </p:ext>
            </p:extLst>
          </p:nvPr>
        </p:nvGraphicFramePr>
        <p:xfrm>
          <a:off x="486568" y="1730856"/>
          <a:ext cx="4691063" cy="2894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2AF176-704B-405A-BE14-0A63F299B9F3}"/>
              </a:ext>
            </a:extLst>
          </p:cNvPr>
          <p:cNvSpPr/>
          <p:nvPr/>
        </p:nvSpPr>
        <p:spPr>
          <a:xfrm>
            <a:off x="8301809" y="4897269"/>
            <a:ext cx="8963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bennylin0724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3696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92E9686-F468-4792-8678-A93C15D4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8" y="2073752"/>
            <a:ext cx="2727930" cy="1534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1B2752-8D6C-46DE-B82B-48F022E3B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66" y="2073752"/>
            <a:ext cx="2776805" cy="1534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AB1F9F-F6C0-4D34-B229-552E155E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18" y="2073752"/>
            <a:ext cx="2766198" cy="1534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C55384-866D-4B85-BB0F-4C58795CDA94}"/>
              </a:ext>
            </a:extLst>
          </p:cNvPr>
          <p:cNvSpPr txBox="1"/>
          <p:nvPr/>
        </p:nvSpPr>
        <p:spPr>
          <a:xfrm>
            <a:off x="589712" y="3781617"/>
            <a:ext cx="2034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2C9A5"/>
                </a:solidFill>
              </a:rPr>
              <a:t>Overview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D2B014-6826-48D4-8E55-5BAABE2696C8}"/>
              </a:ext>
            </a:extLst>
          </p:cNvPr>
          <p:cNvSpPr txBox="1"/>
          <p:nvPr/>
        </p:nvSpPr>
        <p:spPr>
          <a:xfrm>
            <a:off x="3950057" y="3781617"/>
            <a:ext cx="152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2C9A5"/>
                </a:solidFill>
              </a:rPr>
              <a:t>List Report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EA6C0-9D43-4CCE-992F-1B533EF6A583}"/>
              </a:ext>
            </a:extLst>
          </p:cNvPr>
          <p:cNvSpPr txBox="1"/>
          <p:nvPr/>
        </p:nvSpPr>
        <p:spPr>
          <a:xfrm>
            <a:off x="6699717" y="3781617"/>
            <a:ext cx="1674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2C9A5"/>
                </a:solidFill>
              </a:rPr>
              <a:t>Object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AD17EA-2807-42F7-89F7-DFDE3E3D00D0}"/>
              </a:ext>
            </a:extLst>
          </p:cNvPr>
          <p:cNvSpPr txBox="1"/>
          <p:nvPr/>
        </p:nvSpPr>
        <p:spPr>
          <a:xfrm>
            <a:off x="-637002" y="-13743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Fiori</a:t>
            </a: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41E3C-DE84-41FC-B430-45AF448CD297}"/>
              </a:ext>
            </a:extLst>
          </p:cNvPr>
          <p:cNvSpPr txBox="1"/>
          <p:nvPr/>
        </p:nvSpPr>
        <p:spPr>
          <a:xfrm>
            <a:off x="0" y="830139"/>
            <a:ext cx="9144000" cy="651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Metadata-Driven </a:t>
            </a: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Uis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based on CDS Annotations</a:t>
            </a:r>
          </a:p>
        </p:txBody>
      </p:sp>
    </p:spTree>
    <p:extLst>
      <p:ext uri="{BB962C8B-B14F-4D97-AF65-F5344CB8AC3E}">
        <p14:creationId xmlns:p14="http://schemas.microsoft.com/office/powerpoint/2010/main" val="2265189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4721</TotalTime>
  <Words>799</Words>
  <Application>Microsoft Office PowerPoint</Application>
  <PresentationFormat>On-screen Show (16:9)</PresentationFormat>
  <Paragraphs>209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acumin-pro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go to war with the developers you have</vt:lpstr>
      <vt:lpstr>PowerPoint Presentation</vt:lpstr>
      <vt:lpstr>The Fiori Triangle</vt:lpstr>
      <vt:lpstr>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Effective and Reusable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Patterson</dc:creator>
  <cp:lastModifiedBy>J Patterson</cp:lastModifiedBy>
  <cp:revision>89</cp:revision>
  <dcterms:created xsi:type="dcterms:W3CDTF">2017-08-07T05:15:28Z</dcterms:created>
  <dcterms:modified xsi:type="dcterms:W3CDTF">2017-08-11T22:39:02Z</dcterms:modified>
</cp:coreProperties>
</file>